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4630400" cy="8229600"/>
  <p:notesSz cx="8229600" cy="14630400"/>
  <p:embeddedFontLst>
    <p:embeddedFont>
      <p:font typeface="Inter"/>
      <p:regular r:id="rId57"/>
    </p:embeddedFont>
    <p:embeddedFont>
      <p:font typeface="Inter"/>
      <p:regular r:id="rId58"/>
    </p:embeddedFont>
    <p:embeddedFont>
      <p:font typeface="Inter"/>
      <p:regular r:id="rId59"/>
    </p:embeddedFont>
    <p:embeddedFont>
      <p:font typeface="Inter"/>
      <p:regular r:id="rId60"/>
    </p:embeddedFont>
    <p:embeddedFont>
      <p:font typeface="Inter"/>
      <p:regular r:id="rId61"/>
    </p:embeddedFont>
    <p:embeddedFont>
      <p:font typeface="Inter"/>
      <p:regular r:id="rId62"/>
    </p:embeddedFont>
    <p:embeddedFont>
      <p:font typeface="Inter"/>
      <p:regular r:id="rId63"/>
    </p:embeddedFont>
    <p:embeddedFont>
      <p:font typeface="Inter"/>
      <p:regular r:id="rId6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57" Type="http://schemas.openxmlformats.org/officeDocument/2006/relationships/font" Target="fonts/font1.fntdata"/><Relationship Id="rId58" Type="http://schemas.openxmlformats.org/officeDocument/2006/relationships/font" Target="fonts/font2.fntdata"/><Relationship Id="rId59" Type="http://schemas.openxmlformats.org/officeDocument/2006/relationships/font" Target="fonts/font3.fntdata"/><Relationship Id="rId60" Type="http://schemas.openxmlformats.org/officeDocument/2006/relationships/font" Target="fonts/font4.fntdata"/><Relationship Id="rId61" Type="http://schemas.openxmlformats.org/officeDocument/2006/relationships/font" Target="fonts/font5.fntdata"/><Relationship Id="rId62" Type="http://schemas.openxmlformats.org/officeDocument/2006/relationships/font" Target="fonts/font6.fntdata"/><Relationship Id="rId63" Type="http://schemas.openxmlformats.org/officeDocument/2006/relationships/font" Target="fonts/font7.fntdata"/><Relationship Id="rId6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ADAD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slideLayout" Target="../slideLayouts/slideLayout20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image" Target="../media/image-23-5.png"/><Relationship Id="rId6" Type="http://schemas.openxmlformats.org/officeDocument/2006/relationships/slideLayout" Target="../slideLayouts/slideLayout24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png"/><Relationship Id="rId7" Type="http://schemas.openxmlformats.org/officeDocument/2006/relationships/image" Target="../media/image-25-7.png"/><Relationship Id="rId8" Type="http://schemas.openxmlformats.org/officeDocument/2006/relationships/image" Target="../media/image-25-8.png"/><Relationship Id="rId9" Type="http://schemas.openxmlformats.org/officeDocument/2006/relationships/image" Target="../media/image-25-9.png"/><Relationship Id="rId10" Type="http://schemas.openxmlformats.org/officeDocument/2006/relationships/image" Target="../media/image-25-10.png"/><Relationship Id="rId11" Type="http://schemas.openxmlformats.org/officeDocument/2006/relationships/image" Target="../media/image-25-11.png"/><Relationship Id="rId12" Type="http://schemas.openxmlformats.org/officeDocument/2006/relationships/slideLayout" Target="../slideLayouts/slideLayout26.xml"/><Relationship Id="rId1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slideLayout" Target="../slideLayouts/slideLayout28.xml"/><Relationship Id="rId7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42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44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slideLayout" Target="../slideLayouts/slideLayout45.xml"/><Relationship Id="rId6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46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image" Target="../media/image-47-2.png"/><Relationship Id="rId3" Type="http://schemas.openxmlformats.org/officeDocument/2006/relationships/image" Target="../media/image-47-3.png"/><Relationship Id="rId4" Type="http://schemas.openxmlformats.org/officeDocument/2006/relationships/image" Target="../media/image-47-4.png"/><Relationship Id="rId5" Type="http://schemas.openxmlformats.org/officeDocument/2006/relationships/slideLayout" Target="../slideLayouts/slideLayout48.xml"/><Relationship Id="rId6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image" Target="../media/image-50-2.png"/><Relationship Id="rId3" Type="http://schemas.openxmlformats.org/officeDocument/2006/relationships/image" Target="../media/image-50-3.png"/><Relationship Id="rId4" Type="http://schemas.openxmlformats.org/officeDocument/2006/relationships/image" Target="../media/image-50-4.png"/><Relationship Id="rId5" Type="http://schemas.openxmlformats.org/officeDocument/2006/relationships/image" Target="../media/image-50-5.png"/><Relationship Id="rId6" Type="http://schemas.openxmlformats.org/officeDocument/2006/relationships/image" Target="../media/image-50-6.png"/><Relationship Id="rId7" Type="http://schemas.openxmlformats.org/officeDocument/2006/relationships/slideLayout" Target="../slideLayouts/slideLayout51.xml"/><Relationship Id="rId8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7956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HemoDoctor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09729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as a Medical Device (SaMD) para suporte à decisão clínica em onco-hematologia, com foco em estratificação de risco, priorização diagnóstica e suporte à seleção terapêutica.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582" y="578287"/>
            <a:ext cx="5552956" cy="509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Enquadramento Regulatório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52582" y="1332786"/>
            <a:ext cx="5937647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Software as a Medical Device (SaMD)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52582" y="1985367"/>
            <a:ext cx="7838837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HemoDoctor é classificado como SaMD nos termos da RDC 657/2022, executando função médica independente de hardware dedicado e influenciando decisões diagnósticas e terapêuticas.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52582" y="2690813"/>
            <a:ext cx="16311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652582" y="2945249"/>
            <a:ext cx="7838837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8" name="Text 5"/>
          <p:cNvSpPr/>
          <p:nvPr/>
        </p:nvSpPr>
        <p:spPr>
          <a:xfrm>
            <a:off x="652582" y="3072527"/>
            <a:ext cx="2633067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Estratificação Prognóstica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2582" y="3425309"/>
            <a:ext cx="78388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Influencia seleção e ajuste de terapias com base em dados clínicos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52582" y="3971687"/>
            <a:ext cx="16311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52582" y="4226123"/>
            <a:ext cx="7838837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2" name="Text 9"/>
          <p:cNvSpPr/>
          <p:nvPr/>
        </p:nvSpPr>
        <p:spPr>
          <a:xfrm>
            <a:off x="652582" y="4353401"/>
            <a:ext cx="2752487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Sinalização de Risco Crítico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52582" y="4706183"/>
            <a:ext cx="78388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Alertas para neutropenia febril, síndrome de lise tumoral com impacto em condutas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652582" y="5252561"/>
            <a:ext cx="16311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52582" y="5506998"/>
            <a:ext cx="7838837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6" name="Text 13"/>
          <p:cNvSpPr/>
          <p:nvPr/>
        </p:nvSpPr>
        <p:spPr>
          <a:xfrm>
            <a:off x="652582" y="5634276"/>
            <a:ext cx="2039541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Cálculo de Doses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52582" y="5987058"/>
            <a:ext cx="78388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 a ajuste de doses com parâmetros clínicos (função renal/hepática)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52582" y="6533436"/>
            <a:ext cx="163116" cy="203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652582" y="6787872"/>
            <a:ext cx="7838837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20" name="Text 17"/>
          <p:cNvSpPr/>
          <p:nvPr/>
        </p:nvSpPr>
        <p:spPr>
          <a:xfrm>
            <a:off x="652582" y="6915150"/>
            <a:ext cx="2253496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Integração com Fluxos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52582" y="7267932"/>
            <a:ext cx="78388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Recomendações que podem alterar a terapêutica em tumores hematológicos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1728"/>
            <a:ext cx="67964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Normas e Regulamentações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458641"/>
            <a:ext cx="13042821" cy="4329113"/>
          </a:xfrm>
          <a:prstGeom prst="roundRect">
            <a:avLst>
              <a:gd name="adj" fmla="val 19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66261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887" y="2592943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Norma/Regulamentação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911923" y="2592943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 da Aderência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801410" y="3037165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9887" y="316384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RDC 657/2022 (SaMD)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911923" y="3163848"/>
            <a:ext cx="87187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Ciclo de vida IEC 62304, gestão de riscos ISO 14971, usabilidade IEC 62366-1, QMS ISO 13485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92561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9887" y="4052292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RDC 751/2022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911923" y="4052292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Justificativa de Classe III baseada em impacto clínico potencial nas decisões terapêuticas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49651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623197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 13485 (QMS)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911923" y="4623197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Gestão da Qualidade com controle de documentos, CAPA, auditorias, PMS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506741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9887" y="5194102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 14971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911923" y="5194102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Gestão de riscos end-to-end com matriz S×P, RPN, critérios de aceitabilidade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5638324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9887" y="5765006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IEC 62304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911923" y="5765006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Ciclo de vida de software médico com arquitetura modular, V&amp;V, gestão de problemas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801410" y="620922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99887" y="6335911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IEC 62366-1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4911923" y="6335911"/>
            <a:ext cx="87187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Engenharia de usabilidade: UCD, testes formativos/somativos, IFU claros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944" y="751403"/>
            <a:ext cx="7360444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Plano de Gerenciamento de Riscos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97944" y="1558409"/>
            <a:ext cx="3852029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Metodologia ISO 14971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697944" y="2256234"/>
            <a:ext cx="7748111" cy="837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Aplicação integral da ISO 14971 ao longo do ciclo de vida: planejamento → identificação → análise → avaliação → controle/mitigação → avaliação de risco residual → informação de produção/pós-produção.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44" y="3290054"/>
            <a:ext cx="872490" cy="10470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44861" y="3464481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Planejamento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44861" y="3841790"/>
            <a:ext cx="670119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 de metodologia e responsabilidades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4" y="4337090"/>
            <a:ext cx="872490" cy="10470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44861" y="4511516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Identificação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44861" y="4888825"/>
            <a:ext cx="670119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Mapeamento de riscos técnicos, clínicos e de usabilidade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44" y="5384125"/>
            <a:ext cx="872490" cy="104703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44861" y="5558552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44861" y="5935861"/>
            <a:ext cx="670119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Avaliação de severidade e probabilidade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44" y="6431161"/>
            <a:ext cx="872490" cy="104703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44861" y="6605588"/>
            <a:ext cx="2181344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Controle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44861" y="6982897"/>
            <a:ext cx="670119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mitigações e monitoramento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95976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Responsabilidades na Gestão de Riscos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01196"/>
            <a:ext cx="4215289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8336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5" name="Shape 3"/>
          <p:cNvSpPr/>
          <p:nvPr/>
        </p:nvSpPr>
        <p:spPr>
          <a:xfrm>
            <a:off x="2603778" y="260354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72B5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2372" y="2752368"/>
            <a:ext cx="238125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3397329"/>
            <a:ext cx="35324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Owner de Risco (Regulatório)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3826550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Coordena o processo e reporta ao comitê executivo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2901196"/>
            <a:ext cx="4215408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07437" y="2878336"/>
            <a:ext cx="4215408" cy="91440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11" name="Shape 8"/>
          <p:cNvSpPr/>
          <p:nvPr/>
        </p:nvSpPr>
        <p:spPr>
          <a:xfrm>
            <a:off x="7017425" y="260354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72B50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018" y="2752368"/>
            <a:ext cx="238125" cy="29765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8655" y="3397329"/>
            <a:ext cx="28932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Engenharia de Software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5428655" y="3826550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 e mitiga riscos técnicos (arquitetura, code review, SAST/DAST)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9621203" y="2901196"/>
            <a:ext cx="4215289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21203" y="2878336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31191" y="260354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72B50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784" y="2752368"/>
            <a:ext cx="238125" cy="29765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42421" y="33973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Clínico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9842421" y="3826550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 riscos clínicos, critérios de aceitabilidade e controles</a:t>
            </a:r>
            <a:endParaRPr lang="en-US" sz="1550" dirty="0"/>
          </a:p>
        </p:txBody>
      </p:sp>
      <p:sp>
        <p:nvSpPr>
          <p:cNvPr id="21" name="Shape 16"/>
          <p:cNvSpPr/>
          <p:nvPr/>
        </p:nvSpPr>
        <p:spPr>
          <a:xfrm>
            <a:off x="793790" y="5178862"/>
            <a:ext cx="6422112" cy="1464112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156002"/>
            <a:ext cx="6422112" cy="91440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23" name="Shape 18"/>
          <p:cNvSpPr/>
          <p:nvPr/>
        </p:nvSpPr>
        <p:spPr>
          <a:xfrm>
            <a:off x="3707130" y="488120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72B50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24" y="5030033"/>
            <a:ext cx="238125" cy="29765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15008" y="5674995"/>
            <a:ext cx="31144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da Informação</a:t>
            </a:r>
            <a:endParaRPr lang="en-US" sz="1950" dirty="0"/>
          </a:p>
        </p:txBody>
      </p:sp>
      <p:sp>
        <p:nvSpPr>
          <p:cNvPr id="26" name="Text 20"/>
          <p:cNvSpPr/>
          <p:nvPr/>
        </p:nvSpPr>
        <p:spPr>
          <a:xfrm>
            <a:off x="1015008" y="6104215"/>
            <a:ext cx="597967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 ameaças, testes de penetração, resposta a incidentes</a:t>
            </a:r>
            <a:endParaRPr lang="en-US" sz="1550" dirty="0"/>
          </a:p>
        </p:txBody>
      </p:sp>
      <p:sp>
        <p:nvSpPr>
          <p:cNvPr id="27" name="Shape 21"/>
          <p:cNvSpPr/>
          <p:nvPr/>
        </p:nvSpPr>
        <p:spPr>
          <a:xfrm>
            <a:off x="7414260" y="5178862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</p:sp>
      <p:sp>
        <p:nvSpPr>
          <p:cNvPr id="28" name="Shape 22"/>
          <p:cNvSpPr/>
          <p:nvPr/>
        </p:nvSpPr>
        <p:spPr>
          <a:xfrm>
            <a:off x="7414260" y="515600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72B50"/>
          </a:solidFill>
          <a:ln/>
        </p:spPr>
      </p:sp>
      <p:sp>
        <p:nvSpPr>
          <p:cNvPr id="29" name="Shape 23"/>
          <p:cNvSpPr/>
          <p:nvPr/>
        </p:nvSpPr>
        <p:spPr>
          <a:xfrm>
            <a:off x="10327719" y="488120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72B50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313" y="5030033"/>
            <a:ext cx="238125" cy="297656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35478" y="56749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Usabilidade/UX</a:t>
            </a:r>
            <a:endParaRPr lang="en-US" sz="1950" dirty="0"/>
          </a:p>
        </p:txBody>
      </p:sp>
      <p:sp>
        <p:nvSpPr>
          <p:cNvPr id="32" name="Text 25"/>
          <p:cNvSpPr/>
          <p:nvPr/>
        </p:nvSpPr>
        <p:spPr>
          <a:xfrm>
            <a:off x="7635478" y="610421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Conduz análises de erro de uso e testes formativos/somativos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0302"/>
            <a:ext cx="887599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Critérios de Aceitabilidade de Riscos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78035"/>
            <a:ext cx="666583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Matriz Severidade × Probabilidade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317182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 de 1–5 para Severidade (S) e Probabilidade (P). Nível de Risco Inicial (RI) = S×P.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712607"/>
            <a:ext cx="6422231" cy="1158716"/>
          </a:xfrm>
          <a:prstGeom prst="roundRect">
            <a:avLst>
              <a:gd name="adj" fmla="val 7194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999768" y="39185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Baixo (≤4)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9768" y="434780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Risco aceitável com monitoramento básico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712607"/>
            <a:ext cx="6422231" cy="1158716"/>
          </a:xfrm>
          <a:prstGeom prst="roundRect">
            <a:avLst>
              <a:gd name="adj" fmla="val 7194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20357" y="39185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Moderado (5–9)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620357" y="434780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Requer controles adicionais e revisão periódica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5069681"/>
            <a:ext cx="6422231" cy="1158716"/>
          </a:xfrm>
          <a:prstGeom prst="roundRect">
            <a:avLst>
              <a:gd name="adj" fmla="val 7194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99768" y="52756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Alto (10–15)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99768" y="570488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 obrigatória antes da liberação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414379" y="5069681"/>
            <a:ext cx="6422231" cy="1158716"/>
          </a:xfrm>
          <a:prstGeom prst="roundRect">
            <a:avLst>
              <a:gd name="adj" fmla="val 7194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20357" y="52756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Crítico (≥16)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620357" y="570488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Bloqueio de liberação até mitigação completa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93790" y="645164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Revisões realizadas em cada release, pós-incidente, com PMS periódico, métricas de segurança e CAPA.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508159"/>
            <a:ext cx="6934081" cy="577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Riscos Identificados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947023" y="1362789"/>
            <a:ext cx="22860" cy="6360557"/>
          </a:xfrm>
          <a:prstGeom prst="roundRect">
            <a:avLst>
              <a:gd name="adj" fmla="val 339503"/>
            </a:avLst>
          </a:prstGeom>
          <a:solidFill>
            <a:srgbClr val="BDC7DA"/>
          </a:solidFill>
          <a:ln/>
        </p:spPr>
      </p:sp>
      <p:sp>
        <p:nvSpPr>
          <p:cNvPr id="5" name="Shape 2"/>
          <p:cNvSpPr/>
          <p:nvPr/>
        </p:nvSpPr>
        <p:spPr>
          <a:xfrm>
            <a:off x="1132046" y="1559243"/>
            <a:ext cx="554355" cy="22860"/>
          </a:xfrm>
          <a:prstGeom prst="roundRect">
            <a:avLst>
              <a:gd name="adj" fmla="val 339503"/>
            </a:avLst>
          </a:prstGeom>
          <a:solidFill>
            <a:srgbClr val="BDC7DA"/>
          </a:solidFill>
          <a:ln/>
        </p:spPr>
      </p:sp>
      <p:sp>
        <p:nvSpPr>
          <p:cNvPr id="6" name="Shape 3"/>
          <p:cNvSpPr/>
          <p:nvPr/>
        </p:nvSpPr>
        <p:spPr>
          <a:xfrm>
            <a:off x="739140" y="1362789"/>
            <a:ext cx="415766" cy="415766"/>
          </a:xfrm>
          <a:prstGeom prst="roundRect">
            <a:avLst>
              <a:gd name="adj" fmla="val 1866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08434" y="1397437"/>
            <a:ext cx="2771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870948" y="1426250"/>
            <a:ext cx="5333524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R-001: Recomendação Terapêutica Inadequada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870948" y="1825823"/>
            <a:ext cx="653391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Severidade: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 |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Probabilidade: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 |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15 (Alto)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870948" y="2232303"/>
            <a:ext cx="6533912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Revisão clínica, thresholds conservadores, explicabilidade, dupla checagem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132046" y="3389590"/>
            <a:ext cx="554355" cy="22860"/>
          </a:xfrm>
          <a:prstGeom prst="roundRect">
            <a:avLst>
              <a:gd name="adj" fmla="val 339503"/>
            </a:avLst>
          </a:prstGeom>
          <a:solidFill>
            <a:srgbClr val="BDC7DA"/>
          </a:solidFill>
          <a:ln/>
        </p:spPr>
      </p:sp>
      <p:sp>
        <p:nvSpPr>
          <p:cNvPr id="12" name="Shape 9"/>
          <p:cNvSpPr/>
          <p:nvPr/>
        </p:nvSpPr>
        <p:spPr>
          <a:xfrm>
            <a:off x="739140" y="3193137"/>
            <a:ext cx="415766" cy="415766"/>
          </a:xfrm>
          <a:prstGeom prst="roundRect">
            <a:avLst>
              <a:gd name="adj" fmla="val 1866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08434" y="3227784"/>
            <a:ext cx="2771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870948" y="3256598"/>
            <a:ext cx="3481507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R-002: Estadiamento Incorreto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870948" y="3656171"/>
            <a:ext cx="653391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Severidade: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 |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Probabilidade: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 |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12 (Alto)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870948" y="4062651"/>
            <a:ext cx="6533912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Versionamento de guidelines, testes de regressão, validação multicêntrica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1132046" y="5219938"/>
            <a:ext cx="554355" cy="22860"/>
          </a:xfrm>
          <a:prstGeom prst="roundRect">
            <a:avLst>
              <a:gd name="adj" fmla="val 339503"/>
            </a:avLst>
          </a:prstGeom>
          <a:solidFill>
            <a:srgbClr val="BDC7DA"/>
          </a:solidFill>
          <a:ln/>
        </p:spPr>
      </p:sp>
      <p:sp>
        <p:nvSpPr>
          <p:cNvPr id="18" name="Shape 15"/>
          <p:cNvSpPr/>
          <p:nvPr/>
        </p:nvSpPr>
        <p:spPr>
          <a:xfrm>
            <a:off x="739140" y="5023485"/>
            <a:ext cx="415766" cy="415766"/>
          </a:xfrm>
          <a:prstGeom prst="roundRect">
            <a:avLst>
              <a:gd name="adj" fmla="val 1866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08434" y="5058132"/>
            <a:ext cx="2771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50" dirty="0"/>
          </a:p>
        </p:txBody>
      </p:sp>
      <p:sp>
        <p:nvSpPr>
          <p:cNvPr id="20" name="Text 17"/>
          <p:cNvSpPr/>
          <p:nvPr/>
        </p:nvSpPr>
        <p:spPr>
          <a:xfrm>
            <a:off x="1870948" y="5086945"/>
            <a:ext cx="3528655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R-003: Erro de Cálculo de Dose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870948" y="5486519"/>
            <a:ext cx="653391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Severidade: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 |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Probabilidade: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 |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 (Alto)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1870948" y="5892998"/>
            <a:ext cx="653391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Biblioteca validada, testes unitários, bloqueios de faixa</a:t>
            </a:r>
            <a:endParaRPr lang="en-US" sz="1450" dirty="0"/>
          </a:p>
        </p:txBody>
      </p:sp>
      <p:sp>
        <p:nvSpPr>
          <p:cNvPr id="23" name="Shape 20"/>
          <p:cNvSpPr/>
          <p:nvPr/>
        </p:nvSpPr>
        <p:spPr>
          <a:xfrm>
            <a:off x="1132046" y="6754654"/>
            <a:ext cx="554355" cy="22860"/>
          </a:xfrm>
          <a:prstGeom prst="roundRect">
            <a:avLst>
              <a:gd name="adj" fmla="val 339503"/>
            </a:avLst>
          </a:prstGeom>
          <a:solidFill>
            <a:srgbClr val="BDC7DA"/>
          </a:solidFill>
          <a:ln/>
        </p:spPr>
      </p:sp>
      <p:sp>
        <p:nvSpPr>
          <p:cNvPr id="24" name="Shape 21"/>
          <p:cNvSpPr/>
          <p:nvPr/>
        </p:nvSpPr>
        <p:spPr>
          <a:xfrm>
            <a:off x="739140" y="6558201"/>
            <a:ext cx="415766" cy="415766"/>
          </a:xfrm>
          <a:prstGeom prst="roundRect">
            <a:avLst>
              <a:gd name="adj" fmla="val 1866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808434" y="6592848"/>
            <a:ext cx="27717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50" dirty="0"/>
          </a:p>
        </p:txBody>
      </p:sp>
      <p:sp>
        <p:nvSpPr>
          <p:cNvPr id="26" name="Text 23"/>
          <p:cNvSpPr/>
          <p:nvPr/>
        </p:nvSpPr>
        <p:spPr>
          <a:xfrm>
            <a:off x="1870948" y="6621661"/>
            <a:ext cx="376582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R-004: Alerta Crítico Não Emitido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1870948" y="7021235"/>
            <a:ext cx="653391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Severidade: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 |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Probabilidade: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 |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 (Alto)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1870948" y="7427714"/>
            <a:ext cx="653391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Monitoramento, circuit breaker, testes end-to-end</a:t>
            </a:r>
            <a:endParaRPr lang="en-US" sz="1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7358"/>
            <a:ext cx="84599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de Usabilidade e Segurança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83450"/>
            <a:ext cx="31843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de Usabilidade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584192"/>
            <a:ext cx="99179" cy="99179"/>
          </a:xfrm>
          <a:prstGeom prst="roundRect">
            <a:avLst>
              <a:gd name="adj" fmla="val 460985"/>
            </a:avLst>
          </a:prstGeom>
          <a:solidFill>
            <a:srgbClr val="172B50"/>
          </a:solidFill>
          <a:ln/>
        </p:spPr>
      </p:sp>
      <p:sp>
        <p:nvSpPr>
          <p:cNvPr id="5" name="Text 3"/>
          <p:cNvSpPr/>
          <p:nvPr/>
        </p:nvSpPr>
        <p:spPr>
          <a:xfrm>
            <a:off x="1091327" y="2478762"/>
            <a:ext cx="492109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R-005: Interpretação Errada da Interface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91327" y="2987278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UI confusa, sobrecarga cognitiva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91327" y="3483412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Engenharia de usabilidade, redesign, tooltips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3790" y="4303216"/>
            <a:ext cx="99179" cy="99179"/>
          </a:xfrm>
          <a:prstGeom prst="roundRect">
            <a:avLst>
              <a:gd name="adj" fmla="val 460985"/>
            </a:avLst>
          </a:prstGeom>
          <a:solidFill>
            <a:srgbClr val="172B50"/>
          </a:solidFill>
          <a:ln/>
        </p:spPr>
      </p:sp>
      <p:sp>
        <p:nvSpPr>
          <p:cNvPr id="9" name="Text 7"/>
          <p:cNvSpPr/>
          <p:nvPr/>
        </p:nvSpPr>
        <p:spPr>
          <a:xfrm>
            <a:off x="1091327" y="4197787"/>
            <a:ext cx="42080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R-006: Entrada de Dados Incorreta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91327" y="4706303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Campos livres, falta de validação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091327" y="5202436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Máscaras, validações, auditoria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6022241"/>
            <a:ext cx="99179" cy="99179"/>
          </a:xfrm>
          <a:prstGeom prst="roundRect">
            <a:avLst>
              <a:gd name="adj" fmla="val 460985"/>
            </a:avLst>
          </a:prstGeom>
          <a:solidFill>
            <a:srgbClr val="172B50"/>
          </a:solidFill>
          <a:ln/>
        </p:spPr>
      </p:sp>
      <p:sp>
        <p:nvSpPr>
          <p:cNvPr id="13" name="Text 11"/>
          <p:cNvSpPr/>
          <p:nvPr/>
        </p:nvSpPr>
        <p:spPr>
          <a:xfrm>
            <a:off x="1091327" y="5916811"/>
            <a:ext cx="40906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R-021: Má Interpretação de Alerta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91327" y="6425327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Texto ambíguo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091327" y="6921460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Padronização, severidade por cores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1883450"/>
            <a:ext cx="304371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de Segurança</a:t>
            </a:r>
            <a:endParaRPr lang="en-US" sz="2300" dirty="0"/>
          </a:p>
        </p:txBody>
      </p:sp>
      <p:sp>
        <p:nvSpPr>
          <p:cNvPr id="17" name="Shape 15"/>
          <p:cNvSpPr/>
          <p:nvPr/>
        </p:nvSpPr>
        <p:spPr>
          <a:xfrm>
            <a:off x="7564874" y="2584192"/>
            <a:ext cx="99179" cy="99179"/>
          </a:xfrm>
          <a:prstGeom prst="roundRect">
            <a:avLst>
              <a:gd name="adj" fmla="val 460985"/>
            </a:avLst>
          </a:prstGeom>
          <a:solidFill>
            <a:srgbClr val="172B50"/>
          </a:solidFill>
          <a:ln/>
        </p:spPr>
      </p:sp>
      <p:sp>
        <p:nvSpPr>
          <p:cNvPr id="18" name="Text 16"/>
          <p:cNvSpPr/>
          <p:nvPr/>
        </p:nvSpPr>
        <p:spPr>
          <a:xfrm>
            <a:off x="7862411" y="2478762"/>
            <a:ext cx="34774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R-009: Vazamento de Dados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862411" y="2987278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Configuração insegura, credenciais expostas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862411" y="3483412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Criptografia, pentest, hardening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564874" y="4303216"/>
            <a:ext cx="99179" cy="99179"/>
          </a:xfrm>
          <a:prstGeom prst="roundRect">
            <a:avLst>
              <a:gd name="adj" fmla="val 460985"/>
            </a:avLst>
          </a:prstGeom>
          <a:solidFill>
            <a:srgbClr val="172B50"/>
          </a:solidFill>
          <a:ln/>
        </p:spPr>
      </p:sp>
      <p:sp>
        <p:nvSpPr>
          <p:cNvPr id="22" name="Text 20"/>
          <p:cNvSpPr/>
          <p:nvPr/>
        </p:nvSpPr>
        <p:spPr>
          <a:xfrm>
            <a:off x="7862411" y="4197787"/>
            <a:ext cx="3711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R-010: Acesso Não Autorizado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862411" y="4706303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RBAC fraco, MFA ausente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862411" y="5202436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RBAC estrito, MFA, logs e alertas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564874" y="6022241"/>
            <a:ext cx="99179" cy="99179"/>
          </a:xfrm>
          <a:prstGeom prst="roundRect">
            <a:avLst>
              <a:gd name="adj" fmla="val 460985"/>
            </a:avLst>
          </a:prstGeom>
          <a:solidFill>
            <a:srgbClr val="172B50"/>
          </a:solidFill>
          <a:ln/>
        </p:spPr>
      </p:sp>
      <p:sp>
        <p:nvSpPr>
          <p:cNvPr id="26" name="Text 24"/>
          <p:cNvSpPr/>
          <p:nvPr/>
        </p:nvSpPr>
        <p:spPr>
          <a:xfrm>
            <a:off x="7862411" y="59168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R-020: Ataque DoS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7862411" y="6425327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Hostilidade externa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862411" y="6921460"/>
            <a:ext cx="598181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WAF/CDN, rate limiting, autoscale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7354"/>
            <a:ext cx="673905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Avaliação do Risco Residual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5426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Após a aplicação das mitigações técnicas, clínicas, de usabilidade e de segurança, o perfil residual situa-se predominantemente em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190F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Baixo/Moderado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664256" y="3902512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65%</a:t>
            </a:r>
            <a:endParaRPr lang="en-US" sz="3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365" y="2662118"/>
            <a:ext cx="2977039" cy="297703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4372" y="58870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Baixos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6316266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Após mitigação completa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094452" y="3902512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30%</a:t>
            </a:r>
            <a:endParaRPr lang="en-US" sz="3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62" y="2662118"/>
            <a:ext cx="2977039" cy="297703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074688" y="58870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Moderados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223986" y="6316266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controles adicionais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0524768" y="3902512"/>
            <a:ext cx="24411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5%</a:t>
            </a:r>
            <a:endParaRPr lang="en-US" sz="39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877" y="2662118"/>
            <a:ext cx="2977039" cy="297703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505003" y="58870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Altos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654302" y="6316266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Monitoramento contínuo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93790" y="685704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perfil é compatível com o benefício clínico esperado (acurácia, velocidade e padronização de decisões), sendo aceitável dentro dos critérios definidos e monitorado por PMS/CAPA.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451"/>
            <a:ext cx="76242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Plano de Validação de Software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11185"/>
            <a:ext cx="420290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Ambientes e Critérios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4200287"/>
            <a:ext cx="4215289" cy="198358"/>
          </a:xfrm>
          <a:prstGeom prst="roundRect">
            <a:avLst>
              <a:gd name="adj" fmla="val 42025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92148" y="45970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Desenvolvimento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5026223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Ambiente local com dados sintéticos para desenvolvimento e testes unitários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902631"/>
            <a:ext cx="4215408" cy="198358"/>
          </a:xfrm>
          <a:prstGeom prst="roundRect">
            <a:avLst>
              <a:gd name="adj" fmla="val 42025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05795" y="42993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Homologação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05795" y="4728567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sintéticos/pseudonimizados para testes de integração e UAT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405795" y="5482709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Critério de entrada: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Cobertura ≥ 80%, code review aprovado, SAST limpo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3604974"/>
            <a:ext cx="4215289" cy="198358"/>
          </a:xfrm>
          <a:prstGeom prst="roundRect">
            <a:avLst>
              <a:gd name="adj" fmla="val 42025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19561" y="40016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Produção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819561" y="4430911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Ambiente final com monitoramento contínuo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819561" y="5185053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Critério de entrada: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Testes E2E aprovados, UAT com ≥ 10 médicos, plano de rollback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5044" y="511373"/>
            <a:ext cx="6558320" cy="452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Estratégia de Verificação e Validação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6065044" y="1180386"/>
            <a:ext cx="7986713" cy="1427440"/>
          </a:xfrm>
          <a:prstGeom prst="roundRect">
            <a:avLst>
              <a:gd name="adj" fmla="val 425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17325" y="1332667"/>
            <a:ext cx="433983" cy="433983"/>
          </a:xfrm>
          <a:prstGeom prst="roundRect">
            <a:avLst>
              <a:gd name="adj" fmla="val 21067843"/>
            </a:avLst>
          </a:prstGeom>
          <a:solidFill>
            <a:srgbClr val="172B50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625" y="1427559"/>
            <a:ext cx="195263" cy="2440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17325" y="1911310"/>
            <a:ext cx="1808321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Unidade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217325" y="2224087"/>
            <a:ext cx="768215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Funções de cálculo/dose, parsers, validações de entrada com cobertura ≥ 80%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6065044" y="2752487"/>
            <a:ext cx="7986713" cy="1427440"/>
          </a:xfrm>
          <a:prstGeom prst="roundRect">
            <a:avLst>
              <a:gd name="adj" fmla="val 425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217325" y="2904768"/>
            <a:ext cx="433983" cy="433983"/>
          </a:xfrm>
          <a:prstGeom prst="roundRect">
            <a:avLst>
              <a:gd name="adj" fmla="val 21067843"/>
            </a:avLst>
          </a:prstGeom>
          <a:solidFill>
            <a:srgbClr val="172B5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625" y="2999661"/>
            <a:ext cx="195263" cy="24407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17325" y="3483412"/>
            <a:ext cx="1845469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Integração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6217325" y="3796189"/>
            <a:ext cx="768215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 microsserviços (Auth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API Gateway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Algoritmos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BD; integrações LIS)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6065044" y="4324588"/>
            <a:ext cx="7986713" cy="1427440"/>
          </a:xfrm>
          <a:prstGeom prst="roundRect">
            <a:avLst>
              <a:gd name="adj" fmla="val 425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217325" y="4476869"/>
            <a:ext cx="433983" cy="433983"/>
          </a:xfrm>
          <a:prstGeom prst="roundRect">
            <a:avLst>
              <a:gd name="adj" fmla="val 21067843"/>
            </a:avLst>
          </a:prstGeom>
          <a:solidFill>
            <a:srgbClr val="172B50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625" y="4571762"/>
            <a:ext cx="195263" cy="24407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17325" y="5055513"/>
            <a:ext cx="2122170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Sistema (E2E)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6217325" y="5368290"/>
            <a:ext cx="768215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Fluxos críticos (cadastro → análise → recomendação → auditoria)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6065044" y="5896689"/>
            <a:ext cx="7986713" cy="1427440"/>
          </a:xfrm>
          <a:prstGeom prst="roundRect">
            <a:avLst>
              <a:gd name="adj" fmla="val 425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217325" y="6048970"/>
            <a:ext cx="433983" cy="433983"/>
          </a:xfrm>
          <a:prstGeom prst="roundRect">
            <a:avLst>
              <a:gd name="adj" fmla="val 21067843"/>
            </a:avLst>
          </a:prstGeom>
          <a:solidFill>
            <a:srgbClr val="172B50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625" y="6143863"/>
            <a:ext cx="195263" cy="24407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17325" y="6627614"/>
            <a:ext cx="2332911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Aceitação (UAT)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6217325" y="6940391"/>
            <a:ext cx="7682151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Sessões com médicos/usuários finais, cenários realistas, SUS ≥ 80</a:t>
            </a: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6065044" y="7486769"/>
            <a:ext cx="798671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Matriz de Rastreabilidade garante que requisitos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riscos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casos de teste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evidências estejam alinhados.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554" y="426601"/>
            <a:ext cx="4187071" cy="48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Visão Geral do Projeto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20554" y="1299210"/>
            <a:ext cx="1939528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Produto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20554" y="1696760"/>
            <a:ext cx="6505456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HemoDoctor é um Software as a Medical Device (SaMD) orientado a suporte à decisão clínica em onco-hematologia, destinado a profissionais de saúde.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20554" y="2332553"/>
            <a:ext cx="6505456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produto processa dados clínicos, laboratoriais e contextuais de pacientes e entrega estratificações de risco, alertas e recomendações baseadas em regras clínicas e modelos estatísticos/ML validados.</a:t>
            </a: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2010" y="1318617"/>
            <a:ext cx="6505456" cy="65054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0554" y="8173164"/>
            <a:ext cx="1338929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rastreabilidade, auditoria e salvaguardas de usabilidade, o propósito é aumentar a acurácia diagnóstica, reduzir o tempo até a decisão terapêutica e padronizar condutas segundo diretrizes e evidências, preservando a autonomia do médico e o consentimento do paciente.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0083"/>
            <a:ext cx="80649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Protocolo de Investigação Clínica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37817"/>
            <a:ext cx="673619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Estudo de Concordância e Impacto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333160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Título: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Avaliação da concordância e impacto do HemoDoctor como suporte à decisão em onco-hematologia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872389"/>
            <a:ext cx="4215289" cy="2737128"/>
          </a:xfrm>
          <a:prstGeom prst="roundRect">
            <a:avLst>
              <a:gd name="adj" fmla="val 3046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16650" y="3895249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D7E1F4"/>
          </a:solidFill>
          <a:ln/>
        </p:spPr>
      </p:sp>
      <p:sp>
        <p:nvSpPr>
          <p:cNvPr id="7" name="Text 5"/>
          <p:cNvSpPr/>
          <p:nvPr/>
        </p:nvSpPr>
        <p:spPr>
          <a:xfrm>
            <a:off x="2752606" y="400300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015008" y="46889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Desenho do Estudo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15008" y="5118140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Observacional, multicêntrico, retrospectivo e prospectivo, por coortes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207437" y="3872389"/>
            <a:ext cx="4215408" cy="2737128"/>
          </a:xfrm>
          <a:prstGeom prst="roundRect">
            <a:avLst>
              <a:gd name="adj" fmla="val 3046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30297" y="3895249"/>
            <a:ext cx="4169688" cy="595313"/>
          </a:xfrm>
          <a:prstGeom prst="roundRect">
            <a:avLst>
              <a:gd name="adj" fmla="val 9395"/>
            </a:avLst>
          </a:prstGeom>
          <a:solidFill>
            <a:srgbClr val="D7E1F4"/>
          </a:solidFill>
          <a:ln/>
        </p:spPr>
      </p:sp>
      <p:sp>
        <p:nvSpPr>
          <p:cNvPr id="12" name="Text 10"/>
          <p:cNvSpPr/>
          <p:nvPr/>
        </p:nvSpPr>
        <p:spPr>
          <a:xfrm>
            <a:off x="7166253" y="400300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5428655" y="46889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 Primário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428655" y="5118140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Estimar a concordância (Coeficiente Kappa) entre recomendações do HemoDoctor e decisões de especialistas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21203" y="3872389"/>
            <a:ext cx="4215289" cy="2737128"/>
          </a:xfrm>
          <a:prstGeom prst="roundRect">
            <a:avLst>
              <a:gd name="adj" fmla="val 3046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44063" y="3895249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D7E1F4"/>
          </a:solidFill>
          <a:ln/>
        </p:spPr>
      </p:sp>
      <p:sp>
        <p:nvSpPr>
          <p:cNvPr id="17" name="Text 15"/>
          <p:cNvSpPr/>
          <p:nvPr/>
        </p:nvSpPr>
        <p:spPr>
          <a:xfrm>
            <a:off x="11580019" y="400300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9842421" y="4688919"/>
            <a:ext cx="27398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Secundários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842421" y="5118140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 até decisão terapêutica, aderência a diretrizes, incidência de correções de dose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491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Critérios de Inclusão e Exclusão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971086"/>
            <a:ext cx="299608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Critérios de Inclusão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541514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Adultos (≥18 anos) com suspeita/diagnóstico de neoplasia hematológica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563547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Atendidos nos centros participantes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268039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Prontuário com dados mínimos (hemograma, biópsia quando aplicável)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290072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Consentimento/TCLE para braço prospectivo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2971086"/>
            <a:ext cx="307467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Critérios de Exclusão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4821674" y="354151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Ausência de dados mínimos necessários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424600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Recusa de consentimento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4632960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Casos em que a ferramenta não se aplica (indicação fora de escopo)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3192"/>
            <a:ext cx="736234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Metodologia do Estudo Clínico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4010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54429"/>
            <a:ext cx="6422231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93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Extração de Dados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628549"/>
            <a:ext cx="64222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Prontuário eletrônico com pseudonimização e dicionário de variáveis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14379" y="274010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3054429"/>
            <a:ext cx="6422231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9" name="Text 7"/>
          <p:cNvSpPr/>
          <p:nvPr/>
        </p:nvSpPr>
        <p:spPr>
          <a:xfrm>
            <a:off x="7414379" y="3199328"/>
            <a:ext cx="332029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Geração de Recomendação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414379" y="3628549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HemoDoctor processa dados e gera recomendação estruturada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461081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4925139"/>
            <a:ext cx="6422231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0700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Avaliação Cega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93790" y="5499259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Comitê de especialistas avalia caso e emite decisão de referência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414379" y="461081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4925139"/>
            <a:ext cx="6422231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7" name="Text 15"/>
          <p:cNvSpPr/>
          <p:nvPr/>
        </p:nvSpPr>
        <p:spPr>
          <a:xfrm>
            <a:off x="7414379" y="5070038"/>
            <a:ext cx="30209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de Concordância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414379" y="5499259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Medição de concordância (Kappa) e tempos de decisão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3790" y="618886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Tamanho amostral: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Cálculo baseado em Kappa esperado (0,70), erro 0,05 e poder 0,80, com ajuste por subgrupos diagnósticos.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72885"/>
            <a:ext cx="69626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Estatística Planejada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090618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7930" y="22083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Concordância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37930" y="2637592"/>
            <a:ext cx="6812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Kappa de Cohen/weighted com IC95% para medir concordância entre HemoDoctor e especialistas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69506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7930" y="37872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Discordâncias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537930" y="4216479"/>
            <a:ext cx="68122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de McNemar para análise de discordâncias sistemáticas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30854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7930" y="50486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Tempo até Decisão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537930" y="5477828"/>
            <a:ext cx="68122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Kaplan–Meier para análise de tempo até decisão quando aplicável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92203"/>
            <a:ext cx="496133" cy="4961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37930" y="63099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Ajustes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537930" y="6739176"/>
            <a:ext cx="68122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Regressões logística/Cox ajustadas para fatores de confusão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6105"/>
            <a:ext cx="51357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Desfechos do Estudo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193018"/>
            <a:ext cx="6422231" cy="2319576"/>
          </a:xfrm>
          <a:prstGeom prst="roundRect">
            <a:avLst>
              <a:gd name="adj" fmla="val 3594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3989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Desfecho Primário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828217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Coeficiente Kappa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4264819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e por cenário clínico específico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193018"/>
            <a:ext cx="6422231" cy="2319576"/>
          </a:xfrm>
          <a:prstGeom prst="roundRect">
            <a:avLst>
              <a:gd name="adj" fmla="val 3594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20357" y="3398996"/>
            <a:ext cx="28823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Desfechos Secundários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0357" y="3828217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 até decisão (minutos/horas)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620357" y="4215170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Aderência a diretrizes (%)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620357" y="4602123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Taxa de ajustes de dose corretos (%)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620357" y="4989076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Eventos adversos clinicamente relevantes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73583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Aspectos éticos incluem TCLE, confidencialidade, minimização de risco adicional, monitoria proporcional ao risco e auditorias de dados.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6551"/>
            <a:ext cx="55651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Arquitetura do Sistema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94284"/>
            <a:ext cx="612528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Visão Geral dos Microsserviços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2551748" y="28174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Gateway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246715"/>
            <a:ext cx="42388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Ponto de entrada único com roteamento e autenticação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68807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788" y="3778032"/>
            <a:ext cx="279083" cy="3488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97628" y="29762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Autenticação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597628" y="3405426"/>
            <a:ext cx="42389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OAuth2, MFA, emissão e rotação de tokens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68807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173" y="3778032"/>
            <a:ext cx="279083" cy="3488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94463" y="443829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Pacientes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94463" y="4867513"/>
            <a:ext cx="3842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CRUD de pacientes, exames, consentimento, controles LGPD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68807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984" y="4796016"/>
            <a:ext cx="279083" cy="34885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628" y="60592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Algoritmos Clínicos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597628" y="6488430"/>
            <a:ext cx="42389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Regras/modelos, explicabilidade, versionamento</a:t>
            </a:r>
            <a:endParaRPr lang="en-US" sz="15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68807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3173" y="5814000"/>
            <a:ext cx="279083" cy="34885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551748" y="62180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Integrações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93790" y="6647259"/>
            <a:ext cx="423886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Conectores LIS/RIS/EMR, filas, DLQ</a:t>
            </a:r>
            <a:endParaRPr lang="en-US" sz="155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688074"/>
            <a:ext cx="4564975" cy="4564975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2154912" y="459712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Auditoria</a:t>
            </a:r>
            <a:endParaRPr lang="en-US" sz="1950" dirty="0"/>
          </a:p>
        </p:txBody>
      </p:sp>
      <p:sp>
        <p:nvSpPr>
          <p:cNvPr id="24" name="Text 13"/>
          <p:cNvSpPr/>
          <p:nvPr/>
        </p:nvSpPr>
        <p:spPr>
          <a:xfrm>
            <a:off x="793790" y="5026343"/>
            <a:ext cx="38420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Trilhas imutáveis, relatórios Part 11</a:t>
            </a:r>
            <a:endParaRPr lang="en-US" sz="1550" dirty="0"/>
          </a:p>
        </p:txBody>
      </p:sp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688074"/>
            <a:ext cx="4564975" cy="4564975"/>
          </a:xfrm>
          <a:prstGeom prst="rect">
            <a:avLst/>
          </a:prstGeom>
        </p:spPr>
      </p:pic>
      <p:pic>
        <p:nvPicPr>
          <p:cNvPr id="2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9976" y="4796016"/>
            <a:ext cx="279083" cy="34885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7475"/>
            <a:ext cx="706195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Tecnológico Detalhado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8727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301966"/>
            <a:ext cx="307467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Next.js/TypeScript: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Interface responsiva e moderna com testes Playwright, i18n e WCAG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116467" y="38727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116467" y="4301966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FastAPI/Python: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APIs performáticas com Pydantic v2, uvicorn/gunicorn, Celery para jobs assíncronos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39144" y="38727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Banco de Dados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439144" y="4301966"/>
            <a:ext cx="307467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15+: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TDE, RLS, migrações com Alembic para segurança e integridade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761821" y="38727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Infraestrutura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761821" y="4301966"/>
            <a:ext cx="30747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Docker/Kubernetes: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CI/CD com verificação de segurança, imagens assinadas, IaC com Terraform/Helm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9483"/>
            <a:ext cx="650355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Fluxo de Dados do Sistema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46396"/>
            <a:ext cx="992267" cy="11907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84415" y="18447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Médico (UI)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84415" y="2273975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Solicita análise de prognóstico através da interface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37140"/>
            <a:ext cx="992267" cy="11907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84415" y="30354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Verificação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84415" y="3464719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Gateway verifica token/MFA com serviço de autenticação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27884"/>
            <a:ext cx="992267" cy="11907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84415" y="42262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Recuperação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84415" y="4655463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Serviço de Pacientes recupera dados clínicos e laboratoriais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218628"/>
            <a:ext cx="992267" cy="11907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84415" y="54169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Processamento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84415" y="5846207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Algoritmos geram score/estratificação com explicações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409373"/>
            <a:ext cx="992267" cy="11907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84415" y="66077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Auditoria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84415" y="7036951"/>
            <a:ext cx="118521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de evento/decisão e exibição de recomendação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1318"/>
            <a:ext cx="62303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da Informação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88231"/>
            <a:ext cx="6422231" cy="1595318"/>
          </a:xfrm>
          <a:prstGeom prst="roundRect">
            <a:avLst>
              <a:gd name="adj" fmla="val 2985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1942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Criptografia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623429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trânsito: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TLS 1.3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4060031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repouso: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TDE e colunas sensíveis com pgcrypto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988231"/>
            <a:ext cx="6422231" cy="1595318"/>
          </a:xfrm>
          <a:prstGeom prst="roundRect">
            <a:avLst>
              <a:gd name="adj" fmla="val 2985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20357" y="31942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Controle de Acesso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0357" y="3623429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RBAC: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Perfis Médico, Administrador, Pesquisador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620357" y="4060031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MFA: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Autenticação multifator obrigatória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781907"/>
            <a:ext cx="6422231" cy="1476256"/>
          </a:xfrm>
          <a:prstGeom prst="roundRect">
            <a:avLst>
              <a:gd name="adj" fmla="val 3226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99768" y="4987885"/>
            <a:ext cx="30103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Auditoria (21 CFR Part 11)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99768" y="5417106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Logs imutáveis com hash/encadeamento, time-sync NTP, assinaturas eletrônicas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414379" y="4781907"/>
            <a:ext cx="6422231" cy="1476256"/>
          </a:xfrm>
          <a:prstGeom prst="roundRect">
            <a:avLst>
              <a:gd name="adj" fmla="val 32267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620357" y="49878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Plano de Incidentes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620357" y="5417106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Detecção (SIEM), contenção, erradicação, recuperação, comunicação (DPO)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4188"/>
            <a:ext cx="78231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 Funcionais Principais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141101"/>
            <a:ext cx="13042821" cy="4964192"/>
          </a:xfrm>
          <a:prstGeom prst="roundRect">
            <a:avLst>
              <a:gd name="adj" fmla="val 167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48721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887" y="2275403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2957751" y="2275403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471541" y="2275403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Critério de Aceite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2719626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99887" y="2846308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RF001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2957751" y="2846308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Cadastrar paciente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471541" y="2846308"/>
            <a:ext cx="415909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Criar registro com validações e consentimento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60807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9887" y="3734753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RF002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2957751" y="3734753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Registrar/atualizar exames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471541" y="3734753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Upload/entrada estruturada com validações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4178975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9887" y="4305657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RF003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2957751" y="4305657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Executar análise prognóstica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471541" y="4305657"/>
            <a:ext cx="415909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Gerar score + faixa de risco + explicabilidade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506741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99887" y="5194102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RF004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2957751" y="5194102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Recomendar profilaxias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471541" y="5194102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Exibir recomendações com justificativas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5638324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99887" y="5765006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RF005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2957751" y="5765006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Ajuste de dose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471541" y="5765006"/>
            <a:ext cx="415909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Calcular/validar dose por função renal/hepática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801410" y="652676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999887" y="6653451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RF006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2957751" y="6653451"/>
            <a:ext cx="61094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Alertas críticos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9471541" y="6653451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Notificar neutropenia febril/hipercalcemia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9464"/>
            <a:ext cx="875549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Órgãos Regulatórios e Classificação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96377"/>
            <a:ext cx="6422231" cy="1595318"/>
          </a:xfrm>
          <a:prstGeom prst="roundRect">
            <a:avLst>
              <a:gd name="adj" fmla="val 5225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36023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ANVISA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03157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e conformidade regulatória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4468178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Classe de risco pretendida: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III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3396377"/>
            <a:ext cx="6422231" cy="1595318"/>
          </a:xfrm>
          <a:prstGeom prst="roundRect">
            <a:avLst>
              <a:gd name="adj" fmla="val 5225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20357" y="3602355"/>
            <a:ext cx="24997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CEP/CONEP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0357" y="4031575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Ética em pesquisa clínica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620357" y="4468178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Protocolos de investigação clínica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21493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classificação Classe III é justificada pelo potencial impacto das recomendações nas decisões terapêuticas, mesmo atuando como suporte e não substituindo o julgamento médico.</a:t>
            </a:r>
            <a:endParaRPr lang="en-US" sz="15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1477"/>
            <a:ext cx="63803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 Não Funcionais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57569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200ms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090613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Latência da API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789759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P95 &lt; 200 ms em operações-chave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116467" y="2457569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99.5%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413290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Disponibilidade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116467" y="3789759"/>
            <a:ext cx="30746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 mensal mínimo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439144" y="2457569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80</a:t>
            </a:r>
            <a:endParaRPr lang="en-US" sz="5150" dirty="0"/>
          </a:p>
        </p:txBody>
      </p:sp>
      <p:sp>
        <p:nvSpPr>
          <p:cNvPr id="10" name="Text 8"/>
          <p:cNvSpPr/>
          <p:nvPr/>
        </p:nvSpPr>
        <p:spPr>
          <a:xfrm>
            <a:off x="7735967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 Score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39144" y="3789759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Usability Scale ≥ 80 em UAT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761821" y="2457569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15min</a:t>
            </a:r>
            <a:endParaRPr lang="en-US" sz="5150" dirty="0"/>
          </a:p>
        </p:txBody>
      </p:sp>
      <p:sp>
        <p:nvSpPr>
          <p:cNvPr id="13" name="Text 11"/>
          <p:cNvSpPr/>
          <p:nvPr/>
        </p:nvSpPr>
        <p:spPr>
          <a:xfrm>
            <a:off x="11058763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RPO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761821" y="3789759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Point Objective para backups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777746" y="4920853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1h</a:t>
            </a:r>
            <a:endParaRPr lang="en-US" sz="5150" dirty="0"/>
          </a:p>
        </p:txBody>
      </p:sp>
      <p:sp>
        <p:nvSpPr>
          <p:cNvPr id="16" name="Text 14"/>
          <p:cNvSpPr/>
          <p:nvPr/>
        </p:nvSpPr>
        <p:spPr>
          <a:xfrm>
            <a:off x="6074688" y="58238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RTO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5777746" y="6253043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Time Objective para restauração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934"/>
            <a:ext cx="70493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de Dados - Pacientes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9766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Tabela: pacientes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3091458"/>
            <a:ext cx="13042821" cy="3758208"/>
          </a:xfrm>
          <a:prstGeom prst="roundRect">
            <a:avLst>
              <a:gd name="adj" fmla="val 22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9907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0125" y="3225760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609380" y="3225760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563433" y="3225760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Restrições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820269" y="3225760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2077105" y="3225760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LGPD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366998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00125" y="3796665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3609380" y="3796665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UUID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563433" y="3796665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PK, NOT NULL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820269" y="3796665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Identificador do paciente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2077105" y="3796665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Pseudônimo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424088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00125" y="4367570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nome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3609380" y="4367570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5563433" y="4367570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NULL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8820269" y="4367570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Nome completo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2077105" y="4367570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 pessoal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801410" y="4811792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00125" y="4938474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cpf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3609380" y="4938474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VARCHAR(11)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5563433" y="4938474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8820269" y="4938474"/>
            <a:ext cx="28524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Documento (quando aplicável)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2077105" y="4938474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Sensível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801410" y="5700236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00125" y="5826919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data_nascimento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3609380" y="5826919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5563433" y="5826919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8820269" y="5826919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de nascimento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2077105" y="5826919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 pessoal</a:t>
            </a:r>
            <a:endParaRPr lang="en-US" sz="1550" dirty="0"/>
          </a:p>
        </p:txBody>
      </p:sp>
      <p:sp>
        <p:nvSpPr>
          <p:cNvPr id="35" name="Shape 33"/>
          <p:cNvSpPr/>
          <p:nvPr/>
        </p:nvSpPr>
        <p:spPr>
          <a:xfrm>
            <a:off x="801410" y="6271141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00125" y="639782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consentimento_tcle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3609380" y="639782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BOOLEAN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5563433" y="639782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NULL DEFAULT FALSE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8820269" y="639782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 de TCLE</a:t>
            </a:r>
            <a:endParaRPr lang="en-US" sz="1550" dirty="0"/>
          </a:p>
        </p:txBody>
      </p:sp>
      <p:sp>
        <p:nvSpPr>
          <p:cNvPr id="40" name="Text 38"/>
          <p:cNvSpPr/>
          <p:nvPr/>
        </p:nvSpPr>
        <p:spPr>
          <a:xfrm>
            <a:off x="12077105" y="6397823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Consentimento</a:t>
            </a: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8373"/>
            <a:ext cx="925675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de Dados - Exames e Usuários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44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Tabela: exames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979777"/>
            <a:ext cx="6279356" cy="3440668"/>
          </a:xfrm>
          <a:prstGeom prst="roundRect">
            <a:avLst>
              <a:gd name="adj" fmla="val 24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987397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3114080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2882860" y="3114080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448889" y="3114080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3558302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3684984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2882860" y="3684984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UUID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4448889" y="3684984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Identificador do exame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4129207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4255889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paciente_id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2882860" y="4255889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UUID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448889" y="4255889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FK→pacientes(id)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4700111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4826794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2882860" y="4826794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4448889" y="4826794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hemograma, biópsia, etc.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801410" y="5271016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99887" y="5397698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2882860" y="5397698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JSONB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4448889" y="5397698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estruturados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841921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99887" y="5968603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coletado_em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2882860" y="5968603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TIMESTAMP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4448889" y="5968603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Data/hora coleta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7564874" y="23844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Tabela: usuarios</a:t>
            </a:r>
            <a:endParaRPr lang="en-US" sz="2300" dirty="0"/>
          </a:p>
        </p:txBody>
      </p:sp>
      <p:sp>
        <p:nvSpPr>
          <p:cNvPr id="30" name="Shape 28"/>
          <p:cNvSpPr/>
          <p:nvPr/>
        </p:nvSpPr>
        <p:spPr>
          <a:xfrm>
            <a:off x="7564874" y="2979777"/>
            <a:ext cx="6279356" cy="3758208"/>
          </a:xfrm>
          <a:prstGeom prst="roundRect">
            <a:avLst>
              <a:gd name="adj" fmla="val 22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572494" y="2987397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770971" y="3114080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Campo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9653945" y="3114080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11219974" y="3114080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</a:t>
            </a:r>
            <a:endParaRPr lang="en-US" sz="1550" dirty="0"/>
          </a:p>
        </p:txBody>
      </p:sp>
      <p:sp>
        <p:nvSpPr>
          <p:cNvPr id="35" name="Shape 33"/>
          <p:cNvSpPr/>
          <p:nvPr/>
        </p:nvSpPr>
        <p:spPr>
          <a:xfrm>
            <a:off x="7572494" y="3558302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770971" y="3684984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9653945" y="3684984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UUID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11219974" y="3684984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Identificador usuário</a:t>
            </a:r>
            <a:endParaRPr lang="en-US" sz="1550" dirty="0"/>
          </a:p>
        </p:txBody>
      </p:sp>
      <p:sp>
        <p:nvSpPr>
          <p:cNvPr id="39" name="Shape 37"/>
          <p:cNvSpPr/>
          <p:nvPr/>
        </p:nvSpPr>
        <p:spPr>
          <a:xfrm>
            <a:off x="7572494" y="4129207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7770971" y="4255889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nome</a:t>
            </a:r>
            <a:endParaRPr lang="en-US" sz="1550" dirty="0"/>
          </a:p>
        </p:txBody>
      </p:sp>
      <p:sp>
        <p:nvSpPr>
          <p:cNvPr id="41" name="Text 39"/>
          <p:cNvSpPr/>
          <p:nvPr/>
        </p:nvSpPr>
        <p:spPr>
          <a:xfrm>
            <a:off x="9653945" y="4255889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</a:t>
            </a:r>
            <a:endParaRPr lang="en-US" sz="1550" dirty="0"/>
          </a:p>
        </p:txBody>
      </p:sp>
      <p:sp>
        <p:nvSpPr>
          <p:cNvPr id="42" name="Text 40"/>
          <p:cNvSpPr/>
          <p:nvPr/>
        </p:nvSpPr>
        <p:spPr>
          <a:xfrm>
            <a:off x="11219974" y="4255889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Nome completo</a:t>
            </a:r>
            <a:endParaRPr lang="en-US" sz="1550" dirty="0"/>
          </a:p>
        </p:txBody>
      </p:sp>
      <p:sp>
        <p:nvSpPr>
          <p:cNvPr id="43" name="Shape 41"/>
          <p:cNvSpPr/>
          <p:nvPr/>
        </p:nvSpPr>
        <p:spPr>
          <a:xfrm>
            <a:off x="7572494" y="4700111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7770971" y="4826794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email</a:t>
            </a:r>
            <a:endParaRPr lang="en-US" sz="1550" dirty="0"/>
          </a:p>
        </p:txBody>
      </p:sp>
      <p:sp>
        <p:nvSpPr>
          <p:cNvPr id="45" name="Text 43"/>
          <p:cNvSpPr/>
          <p:nvPr/>
        </p:nvSpPr>
        <p:spPr>
          <a:xfrm>
            <a:off x="9653945" y="4826794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</a:t>
            </a:r>
            <a:endParaRPr lang="en-US" sz="1550" dirty="0"/>
          </a:p>
        </p:txBody>
      </p:sp>
      <p:sp>
        <p:nvSpPr>
          <p:cNvPr id="46" name="Text 44"/>
          <p:cNvSpPr/>
          <p:nvPr/>
        </p:nvSpPr>
        <p:spPr>
          <a:xfrm>
            <a:off x="11219974" y="4826794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E-mail único</a:t>
            </a:r>
            <a:endParaRPr lang="en-US" sz="1550" dirty="0"/>
          </a:p>
        </p:txBody>
      </p:sp>
      <p:sp>
        <p:nvSpPr>
          <p:cNvPr id="47" name="Shape 45"/>
          <p:cNvSpPr/>
          <p:nvPr/>
        </p:nvSpPr>
        <p:spPr>
          <a:xfrm>
            <a:off x="7572494" y="5271016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7770971" y="5397698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hash_senha</a:t>
            </a:r>
            <a:endParaRPr lang="en-US" sz="1550" dirty="0"/>
          </a:p>
        </p:txBody>
      </p:sp>
      <p:sp>
        <p:nvSpPr>
          <p:cNvPr id="49" name="Text 47"/>
          <p:cNvSpPr/>
          <p:nvPr/>
        </p:nvSpPr>
        <p:spPr>
          <a:xfrm>
            <a:off x="9653945" y="5397698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</a:t>
            </a:r>
            <a:endParaRPr lang="en-US" sz="1550" dirty="0"/>
          </a:p>
        </p:txBody>
      </p:sp>
      <p:sp>
        <p:nvSpPr>
          <p:cNvPr id="50" name="Text 48"/>
          <p:cNvSpPr/>
          <p:nvPr/>
        </p:nvSpPr>
        <p:spPr>
          <a:xfrm>
            <a:off x="11219974" y="5397698"/>
            <a:ext cx="2418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Senha (hash bcrypt)</a:t>
            </a:r>
            <a:endParaRPr lang="en-US" sz="1550" dirty="0"/>
          </a:p>
        </p:txBody>
      </p:sp>
      <p:sp>
        <p:nvSpPr>
          <p:cNvPr id="51" name="Shape 49"/>
          <p:cNvSpPr/>
          <p:nvPr/>
        </p:nvSpPr>
        <p:spPr>
          <a:xfrm>
            <a:off x="7572494" y="5841921"/>
            <a:ext cx="6264116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7770971" y="5968603"/>
            <a:ext cx="14786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perfil</a:t>
            </a:r>
            <a:endParaRPr lang="en-US" sz="1550" dirty="0"/>
          </a:p>
        </p:txBody>
      </p:sp>
      <p:sp>
        <p:nvSpPr>
          <p:cNvPr id="53" name="Text 51"/>
          <p:cNvSpPr/>
          <p:nvPr/>
        </p:nvSpPr>
        <p:spPr>
          <a:xfrm>
            <a:off x="9653945" y="5968603"/>
            <a:ext cx="11616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</a:t>
            </a:r>
            <a:endParaRPr lang="en-US" sz="1550" dirty="0"/>
          </a:p>
        </p:txBody>
      </p:sp>
      <p:sp>
        <p:nvSpPr>
          <p:cNvPr id="54" name="Text 52"/>
          <p:cNvSpPr/>
          <p:nvPr/>
        </p:nvSpPr>
        <p:spPr>
          <a:xfrm>
            <a:off x="11219974" y="5968603"/>
            <a:ext cx="24182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Médico/Adm/Pesquisador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4032"/>
            <a:ext cx="100689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de Dados - Análises Prognósticas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41765"/>
            <a:ext cx="566189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Tabela: analises_prognostico</a:t>
            </a:r>
            <a:endParaRPr lang="en-US" sz="3100" dirty="0"/>
          </a:p>
        </p:txBody>
      </p:sp>
      <p:sp>
        <p:nvSpPr>
          <p:cNvPr id="4" name="Text 2"/>
          <p:cNvSpPr/>
          <p:nvPr/>
        </p:nvSpPr>
        <p:spPr>
          <a:xfrm>
            <a:off x="793790" y="253555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Armazena os resultados das análises de risco e prognóstico geradas pelo sistema.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076337"/>
            <a:ext cx="13042821" cy="4329113"/>
          </a:xfrm>
          <a:prstGeom prst="roundRect">
            <a:avLst>
              <a:gd name="adj" fmla="val 19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083957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00125" y="3210639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3609380" y="3210639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563433" y="3210639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Restrições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17487" y="3210639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2077105" y="3210639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LGPD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654862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0125" y="3781544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3609380" y="3781544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UUID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563433" y="3781544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PK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17487" y="3781544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Identificador único da análise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2077105" y="3781544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Metadado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801410" y="4225766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00125" y="4352449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paciente_id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3609380" y="4352449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UUID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5563433" y="4352449"/>
            <a:ext cx="15497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FK→pacientes(id)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17487" y="4352449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Relacionamento com paciente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2077105" y="4352449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Pseudônimo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5114211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00125" y="5240893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3609380" y="524089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JSONB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5563433" y="5240893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NULL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517487" y="5240893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Vetor/atributos usados na análise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2077105" y="5240893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Sensível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801410" y="568511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00125" y="5811798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3609380" y="581179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NUMERIC(5,3)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5563433" y="5811798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7517487" y="5811798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contínuo de risco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12077105" y="5811798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Sensível</a:t>
            </a:r>
            <a:endParaRPr lang="en-US" sz="1550" dirty="0"/>
          </a:p>
        </p:txBody>
      </p:sp>
      <p:sp>
        <p:nvSpPr>
          <p:cNvPr id="36" name="Shape 34"/>
          <p:cNvSpPr/>
          <p:nvPr/>
        </p:nvSpPr>
        <p:spPr>
          <a:xfrm>
            <a:off x="801410" y="625602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1000125" y="638270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risco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3609380" y="6382702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5563433" y="6382702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</a:t>
            </a:r>
            <a:endParaRPr lang="en-US" sz="1550" dirty="0"/>
          </a:p>
        </p:txBody>
      </p:sp>
      <p:sp>
        <p:nvSpPr>
          <p:cNvPr id="40" name="Text 38"/>
          <p:cNvSpPr/>
          <p:nvPr/>
        </p:nvSpPr>
        <p:spPr>
          <a:xfrm>
            <a:off x="7517487" y="6382702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Classificação: Baixo/Médio/Alto</a:t>
            </a:r>
            <a:endParaRPr lang="en-US" sz="1550" dirty="0"/>
          </a:p>
        </p:txBody>
      </p:sp>
      <p:sp>
        <p:nvSpPr>
          <p:cNvPr id="41" name="Text 39"/>
          <p:cNvSpPr/>
          <p:nvPr/>
        </p:nvSpPr>
        <p:spPr>
          <a:xfrm>
            <a:off x="12077105" y="6382702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Sensível</a:t>
            </a:r>
            <a:endParaRPr lang="en-US" sz="1550" dirty="0"/>
          </a:p>
        </p:txBody>
      </p:sp>
      <p:sp>
        <p:nvSpPr>
          <p:cNvPr id="42" name="Shape 40"/>
          <p:cNvSpPr/>
          <p:nvPr/>
        </p:nvSpPr>
        <p:spPr>
          <a:xfrm>
            <a:off x="801410" y="682692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1000125" y="695360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versao_modelo</a:t>
            </a:r>
            <a:endParaRPr lang="en-US" sz="1550" dirty="0"/>
          </a:p>
        </p:txBody>
      </p:sp>
      <p:sp>
        <p:nvSpPr>
          <p:cNvPr id="44" name="Text 42"/>
          <p:cNvSpPr/>
          <p:nvPr/>
        </p:nvSpPr>
        <p:spPr>
          <a:xfrm>
            <a:off x="3609380" y="695360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</a:t>
            </a:r>
            <a:endParaRPr lang="en-US" sz="1550" dirty="0"/>
          </a:p>
        </p:txBody>
      </p:sp>
      <p:sp>
        <p:nvSpPr>
          <p:cNvPr id="45" name="Text 43"/>
          <p:cNvSpPr/>
          <p:nvPr/>
        </p:nvSpPr>
        <p:spPr>
          <a:xfrm>
            <a:off x="5563433" y="6953607"/>
            <a:ext cx="15497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NULL</a:t>
            </a:r>
            <a:endParaRPr lang="en-US" sz="1550" dirty="0"/>
          </a:p>
        </p:txBody>
      </p:sp>
      <p:sp>
        <p:nvSpPr>
          <p:cNvPr id="46" name="Text 44"/>
          <p:cNvSpPr/>
          <p:nvPr/>
        </p:nvSpPr>
        <p:spPr>
          <a:xfrm>
            <a:off x="7517487" y="6953607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Versão do modelo/regra utilizada</a:t>
            </a:r>
            <a:endParaRPr lang="en-US" sz="1550" dirty="0"/>
          </a:p>
        </p:txBody>
      </p:sp>
      <p:sp>
        <p:nvSpPr>
          <p:cNvPr id="47" name="Text 45"/>
          <p:cNvSpPr/>
          <p:nvPr/>
        </p:nvSpPr>
        <p:spPr>
          <a:xfrm>
            <a:off x="12077105" y="6953607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Metadado</a:t>
            </a:r>
            <a:endParaRPr lang="en-US" sz="15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4936"/>
            <a:ext cx="92284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REST - Endpoints de Autenticação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12670"/>
            <a:ext cx="539222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Autenticação e Autorização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3106460"/>
            <a:ext cx="13042821" cy="3187303"/>
          </a:xfrm>
          <a:prstGeom prst="roundRect">
            <a:avLst>
              <a:gd name="adj" fmla="val 26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11408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0006" y="3240762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609261" y="3240762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911923" y="3240762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471541" y="3240762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Payload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684984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0006" y="3811667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/auth/login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3609261" y="3811667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911923" y="3811667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Autenticação com rate-limit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471541" y="3811667"/>
            <a:ext cx="415909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{ "email": "medico@hospital.com", "senha": "***" }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01410" y="4573429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00006" y="4700111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/auth/refresh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3609261" y="4700111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911923" y="4700111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Renovação de token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471541" y="4700111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{ "refresh_token": "..." }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5144333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0006" y="5271016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/auth/logout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3609261" y="5271016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4911923" y="5271016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Invalidação de sessão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9471541" y="5271016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{ "token": "..." }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715238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00006" y="5841921"/>
            <a:ext cx="22049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/auth/mfa/setup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3609261" y="5841921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4911923" y="5841921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Configuração de MFA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9471541" y="5841921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{ "method": "totp" }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93790" y="651700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Resposta de Login: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{ "access_token": "...", "refresh_token": "...", "mfa_required": true, "expires_in": 3600 }</a:t>
            </a:r>
            <a:endParaRPr lang="en-US" sz="15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5559"/>
            <a:ext cx="836211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REST - Endpoints de Pacientes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32472"/>
            <a:ext cx="13042821" cy="3440668"/>
          </a:xfrm>
          <a:prstGeom prst="roundRect">
            <a:avLst>
              <a:gd name="adj" fmla="val 24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64009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0006" y="276677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260652" y="2766774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563314" y="2766774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Descrição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471541" y="2766774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Autorização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3210997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00006" y="3337679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/pacientes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260652" y="3337679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563314" y="3337679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Criar novo paciente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471541" y="3337679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Médico/Administrador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3781901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0006" y="390858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/pacientes/{id}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260652" y="3908584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563314" y="3908584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Obter dados do paciente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9471541" y="3908584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Médico/Administrador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4352806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00006" y="447948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/pacientes/{id}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260652" y="4479488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PUT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563314" y="4479488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Atualizar dados do paciente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471541" y="4479488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Médico/Administrador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4923711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00006" y="505039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/pacientes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4260652" y="5050393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5563314" y="5050393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Listar pacientes (paginado)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9471541" y="5050393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Médico/Administrador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801410" y="5494615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00006" y="562129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/pacientes/{id}/consentimento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4260652" y="5621298"/>
            <a:ext cx="89832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5563314" y="5621298"/>
            <a:ext cx="350389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Registrar/atualizar TCLE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9471541" y="5621298"/>
            <a:ext cx="415909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Médico/Administrador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793790" y="629638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Criação: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{ "nome": "João Silva", "cpf": "12345678901", "data_nascimento": "1980-01-01", "consentimento_tcle": true }</a:t>
            </a:r>
            <a:endParaRPr lang="en-US" sz="15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3375"/>
            <a:ext cx="104983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API REST - Endpoints de Exames e Análises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994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Exames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994779"/>
            <a:ext cx="6279356" cy="2869763"/>
          </a:xfrm>
          <a:prstGeom prst="roundRect">
            <a:avLst>
              <a:gd name="adj" fmla="val 29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002399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3129082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762143" y="3129082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3573304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99887" y="3699986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/exames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762143" y="3699986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4144208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99887" y="4270891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/exames/{id}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762143" y="4270891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4715113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99887" y="4841796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/pacientes/{id}/exames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762143" y="4841796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5286018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5412700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/exames/{id}/laudo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762143" y="5412700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PUT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4874" y="23994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Análises</a:t>
            </a:r>
            <a:endParaRPr lang="en-US" sz="2300" dirty="0"/>
          </a:p>
        </p:txBody>
      </p:sp>
      <p:sp>
        <p:nvSpPr>
          <p:cNvPr id="21" name="Shape 19"/>
          <p:cNvSpPr/>
          <p:nvPr/>
        </p:nvSpPr>
        <p:spPr>
          <a:xfrm>
            <a:off x="7564874" y="2994779"/>
            <a:ext cx="6279356" cy="2869763"/>
          </a:xfrm>
          <a:prstGeom prst="roundRect">
            <a:avLst>
              <a:gd name="adj" fmla="val 29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572494" y="3002399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770971" y="3129082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1533227" y="3129082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Método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7572494" y="3573304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770971" y="3699986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/analises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1533227" y="3699986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572494" y="4144208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770971" y="4270891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/analises/{id}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11533227" y="4270891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endParaRPr lang="en-US" sz="1550" dirty="0"/>
          </a:p>
        </p:txBody>
      </p:sp>
      <p:sp>
        <p:nvSpPr>
          <p:cNvPr id="31" name="Shape 29"/>
          <p:cNvSpPr/>
          <p:nvPr/>
        </p:nvSpPr>
        <p:spPr>
          <a:xfrm>
            <a:off x="7572494" y="4715113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770971" y="4841796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/analises/{id}/explicacao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11533227" y="4841796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endParaRPr lang="en-US" sz="1550" dirty="0"/>
          </a:p>
        </p:txBody>
      </p:sp>
      <p:sp>
        <p:nvSpPr>
          <p:cNvPr id="34" name="Shape 32"/>
          <p:cNvSpPr/>
          <p:nvPr/>
        </p:nvSpPr>
        <p:spPr>
          <a:xfrm>
            <a:off x="7572494" y="5286018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770971" y="5412700"/>
            <a:ext cx="3357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/pacientes/{id}/analises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11533227" y="5412700"/>
            <a:ext cx="2105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793790" y="631102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Análise: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POST /analises com { "paciente_id": "uuid" } retorna { "id": "uuid", "score": 0.81, "risco": "Alto", "recomendacoes": [...] }</a:t>
            </a:r>
            <a:endParaRPr lang="en-US" sz="15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191" y="396478"/>
            <a:ext cx="4012406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Scripts SQL Essenciais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75191" y="1061561"/>
            <a:ext cx="462736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Criação de Tabelas (PostgreSQL)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575191" y="1636752"/>
            <a:ext cx="13480018" cy="6196251"/>
          </a:xfrm>
          <a:prstGeom prst="roundRect">
            <a:avLst>
              <a:gd name="adj" fmla="val 97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568047" y="1636752"/>
            <a:ext cx="13494306" cy="6196251"/>
          </a:xfrm>
          <a:prstGeom prst="roundRect">
            <a:avLst>
              <a:gd name="adj" fmla="val 348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711756" y="1744504"/>
            <a:ext cx="13206889" cy="5980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21212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EXTENSION IF NOT EXISTS pgcrypto;CREATE TABLE IF NOT EXISTS pacientes ( id UUID PRIMARY KEY DEFAULT gen_random_uuid(), nome TEXT NOT NULL, cpf VARCHAR(11) UNIQUE, data_nascimento DATE, sexo VARCHAR(10), contato_email TEXT, consentimento_tcle BOOLEAN NOT NULL DEFAULT FALSE, created_at TIMESTAMP NOT NULL DEFAULT NOW(), updated_at TIMESTAMP NOT NULL DEFAULT NOW());CREATE TABLE IF NOT EXISTS usuarios ( id UUID PRIMARY KEY DEFAULT gen_random_uuid(), nome TEXT NOT NULL, email TEXT UNIQUE, hash_senha TEXT NOT NULL, perfil TEXT NOT NULL, mfa_enabled BOOLEAN NOT NULL DEFAULT TRUE);CREATE INDEX IF NOT EXISTS idx_pacientes_nome ON pacientes USING gin (to_tsvector('simple', nome));</a:t>
            </a:r>
            <a:endParaRPr lang="en-US" sz="11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528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074" y="2268974"/>
            <a:ext cx="6032897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Modelos Pydantic para Validação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95074" y="2957036"/>
            <a:ext cx="2975848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de Paciente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595074" y="3551992"/>
            <a:ext cx="13440251" cy="4271248"/>
          </a:xfrm>
          <a:prstGeom prst="roundRect">
            <a:avLst>
              <a:gd name="adj" fmla="val 1463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587693" y="3551992"/>
            <a:ext cx="13455015" cy="4271248"/>
          </a:xfrm>
          <a:prstGeom prst="roundRect">
            <a:avLst>
              <a:gd name="adj" fmla="val 523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736402" y="3663553"/>
            <a:ext cx="13157597" cy="404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1212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datetime import datefrom pydantic import BaseModel, EmailStr, Fieldfrom typing import Optionalclass PacienteIn(BaseModel): nome: str = Field(..., min_length=2) cpf: Optional[str] = Field(None, pattern=r"^\d{11}$") data_nascimento: Optional[date] = None sexo: Optional[str] = Field(None, pattern=r"^(M|F|Outro)$") contato_email: Optional[EmailStr] = None consentimento_tcle: bool = Falseclass PacienteOut(PacienteIn): id: str created_at: str updated_at: str</a:t>
            </a:r>
            <a:endParaRPr lang="en-US" sz="11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491609"/>
            <a:ext cx="8243530" cy="558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Unidade - Validação de CPF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15089" y="1318379"/>
            <a:ext cx="4250412" cy="446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Implementação e Testes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15089" y="2212062"/>
            <a:ext cx="2256711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Função de Validação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15089" y="2692479"/>
            <a:ext cx="6382107" cy="4845844"/>
          </a:xfrm>
          <a:prstGeom prst="roundRect">
            <a:avLst>
              <a:gd name="adj" fmla="val 1549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06160" y="2692479"/>
            <a:ext cx="6399967" cy="4845844"/>
          </a:xfrm>
          <a:prstGeom prst="roundRect">
            <a:avLst>
              <a:gd name="adj" fmla="val 553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884873" y="2826544"/>
            <a:ext cx="6042541" cy="4577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valida_cpf(cpf: str) -&gt; bool:    cpf = ''.join(filter(str.isdigit, cpf))    if len(cpf) != 11 or cpf == cpf[0] * 11:        return False        # Cálculo dos dígitos verificadores    for i in [9, 10]:        soma = sum(int(cpf[num]) * ((i + 1) - num)                   for num in range(0, i))        dig = (soma * 10) % 11        if dig == 10:            dig = 0        if dig != int(cpf[i]):            return False    return True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40823" y="2212062"/>
            <a:ext cx="2234684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Casos de Teste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40823" y="2692479"/>
            <a:ext cx="6382107" cy="3701415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531894" y="2692479"/>
            <a:ext cx="6399967" cy="3701415"/>
          </a:xfrm>
          <a:prstGeom prst="roundRect">
            <a:avLst>
              <a:gd name="adj" fmla="val 724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7710607" y="2826544"/>
            <a:ext cx="6042541" cy="3433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test_valida_cpf_valido(): assert valida_cpf("52998224725") is Truedef test_valida_cpf_invalido(): assert valida_cpf("52998224724") is Falsedef test_cpf_todos_iguais(): assert valida_cpf("11111111111") is Falsedef test_cpf_com_formatacao(): assert valida_cpf("529.982.247-25") is True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458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Tecnológica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01497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35192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3948470"/>
            <a:ext cx="5653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Next.js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TypeScript para interface responsiva e moderna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3401497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83285" y="35192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183285" y="3948470"/>
            <a:ext cx="5653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FastAPI/Python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APIs robustas e performáticas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80384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7930" y="50981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Banco de Dados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537930" y="5527357"/>
            <a:ext cx="565320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criptografia TDE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498038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183285" y="50981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Orquestração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8183285" y="5527357"/>
            <a:ext cx="565332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Docker/Kubernetes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escalabilidade e confiabilidade</a:t>
            </a:r>
            <a:endParaRPr lang="en-US" sz="15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857"/>
            <a:ext cx="61726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Matriz de Rastreabilidade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77591"/>
            <a:ext cx="574917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 → Riscos → Testes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2471380"/>
            <a:ext cx="13042821" cy="4139922"/>
          </a:xfrm>
          <a:prstGeom prst="roundRect">
            <a:avLst>
              <a:gd name="adj" fmla="val 20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79000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0006" y="2605683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 Requisito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2957870" y="2605683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 Risco Associado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563314" y="2605683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Caso(s) de Teste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122932" y="2605683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Status de Verificação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3049905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0006" y="3176588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RF005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2957870" y="3176588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R-003, R-017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563314" y="3176588"/>
            <a:ext cx="415528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TU: cálculo de dose; TI: integração com função renal; E2E: ajuste de dose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122932" y="3176588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execução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801410" y="3938349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00006" y="4065032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RF006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2957870" y="4065032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R-004, R-020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563314" y="4065032"/>
            <a:ext cx="415528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E2E: emissão de alerta; teste de desempenho sob carga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122932" y="4065032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Aprovado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4826794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0006" y="4953476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RF007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2957870" y="4953476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R-009, R-010, R-019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5563314" y="4953476"/>
            <a:ext cx="415528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E2E: trilha Part 11; integridade de timestamps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0122932" y="4953476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Aprovado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715238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00006" y="5841921"/>
            <a:ext cx="15535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RF003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2957870" y="5841921"/>
            <a:ext cx="22011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R-001, R-002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5563314" y="5841921"/>
            <a:ext cx="415528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TU: algoritmos de risco; TI: modelos ML; E2E: análise completa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0122932" y="5841921"/>
            <a:ext cx="3507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desenvolvimento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93790" y="683454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matriz garante que todos os requisitos críticos tenham cobertura de testes adequada e estejam alinhados com a mitigação de riscos identificados.</a:t>
            </a:r>
            <a:endParaRPr lang="en-US" sz="15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653" y="587812"/>
            <a:ext cx="7643693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Conformidade com LGPD - Declaração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898803" y="1527572"/>
            <a:ext cx="7591544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Declaramos que o HemoDoctor foi concebido e está sendo desenvolvido em conformidade com a Lei Geral de Proteção de Dados (Lei nº 13.709/2018), observando os princípios de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finalidade, adequação, necessidade, livre acesso, qualidade dos dados, transparência, segurança, prevenção, não discriminação e responsabilização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53653" y="1343739"/>
            <a:ext cx="22860" cy="141351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6" name="Shape 3"/>
          <p:cNvSpPr/>
          <p:nvPr/>
        </p:nvSpPr>
        <p:spPr>
          <a:xfrm>
            <a:off x="653653" y="2941082"/>
            <a:ext cx="7836694" cy="1248728"/>
          </a:xfrm>
          <a:prstGeom prst="roundRect">
            <a:avLst>
              <a:gd name="adj" fmla="val 8787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0793" y="2941082"/>
            <a:ext cx="91440" cy="1248728"/>
          </a:xfrm>
          <a:prstGeom prst="roundRect">
            <a:avLst>
              <a:gd name="adj" fmla="val 75069"/>
            </a:avLst>
          </a:prstGeom>
          <a:solidFill>
            <a:srgbClr val="172B50"/>
          </a:solidFill>
          <a:ln/>
        </p:spPr>
      </p:sp>
      <p:sp>
        <p:nvSpPr>
          <p:cNvPr id="8" name="Text 5"/>
          <p:cNvSpPr/>
          <p:nvPr/>
        </p:nvSpPr>
        <p:spPr>
          <a:xfrm>
            <a:off x="908447" y="3127296"/>
            <a:ext cx="2132528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Tratamento de Dados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08447" y="3480673"/>
            <a:ext cx="7395686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pessoais sensíveis de saúde tratados com minimização, pseudonimização/anonimização quando aplicável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53653" y="4353163"/>
            <a:ext cx="7836694" cy="987266"/>
          </a:xfrm>
          <a:prstGeom prst="roundRect">
            <a:avLst>
              <a:gd name="adj" fmla="val 11114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30793" y="4353163"/>
            <a:ext cx="91440" cy="987266"/>
          </a:xfrm>
          <a:prstGeom prst="roundRect">
            <a:avLst>
              <a:gd name="adj" fmla="val 75069"/>
            </a:avLst>
          </a:prstGeom>
          <a:solidFill>
            <a:srgbClr val="172B50"/>
          </a:solidFill>
          <a:ln/>
        </p:spPr>
      </p:sp>
      <p:sp>
        <p:nvSpPr>
          <p:cNvPr id="12" name="Text 9"/>
          <p:cNvSpPr/>
          <p:nvPr/>
        </p:nvSpPr>
        <p:spPr>
          <a:xfrm>
            <a:off x="908447" y="4539377"/>
            <a:ext cx="2042874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Controles Técnicos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08447" y="4892754"/>
            <a:ext cx="7395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de acesso (RBAC/MFA), criptografia, trilhas de auditoria, DPIA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653653" y="5503783"/>
            <a:ext cx="7836694" cy="987266"/>
          </a:xfrm>
          <a:prstGeom prst="roundRect">
            <a:avLst>
              <a:gd name="adj" fmla="val 11114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30793" y="5503783"/>
            <a:ext cx="91440" cy="987266"/>
          </a:xfrm>
          <a:prstGeom prst="roundRect">
            <a:avLst>
              <a:gd name="adj" fmla="val 75069"/>
            </a:avLst>
          </a:prstGeom>
          <a:solidFill>
            <a:srgbClr val="172B50"/>
          </a:solidFill>
          <a:ln/>
        </p:spPr>
      </p:sp>
      <p:sp>
        <p:nvSpPr>
          <p:cNvPr id="16" name="Text 13"/>
          <p:cNvSpPr/>
          <p:nvPr/>
        </p:nvSpPr>
        <p:spPr>
          <a:xfrm>
            <a:off x="908447" y="5689997"/>
            <a:ext cx="2102048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de Incidentes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08447" y="6043374"/>
            <a:ext cx="7395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Procedimentos para detecção, contenção e comunicação de incidentes de segurança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53653" y="6654403"/>
            <a:ext cx="7836694" cy="987266"/>
          </a:xfrm>
          <a:prstGeom prst="roundRect">
            <a:avLst>
              <a:gd name="adj" fmla="val 11114"/>
            </a:avLst>
          </a:prstGeom>
          <a:solidFill>
            <a:srgbClr val="FFFFFF"/>
          </a:solidFill>
          <a:ln w="22860">
            <a:solidFill>
              <a:srgbClr val="BDC7DA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30793" y="6654403"/>
            <a:ext cx="91440" cy="987266"/>
          </a:xfrm>
          <a:prstGeom prst="roundRect">
            <a:avLst>
              <a:gd name="adj" fmla="val 75069"/>
            </a:avLst>
          </a:prstGeom>
          <a:solidFill>
            <a:srgbClr val="172B50"/>
          </a:solidFill>
          <a:ln/>
        </p:spPr>
      </p:sp>
      <p:sp>
        <p:nvSpPr>
          <p:cNvPr id="20" name="Text 17"/>
          <p:cNvSpPr/>
          <p:nvPr/>
        </p:nvSpPr>
        <p:spPr>
          <a:xfrm>
            <a:off x="908447" y="6840617"/>
            <a:ext cx="2042874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Direitos do Titular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908447" y="7193994"/>
            <a:ext cx="739568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Mecanismos para exercício de direitos conforme políticas internas e acordos</a:t>
            </a:r>
            <a:endParaRPr lang="en-US" sz="12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09468"/>
            <a:ext cx="6753344" cy="578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Manual do Usuário - Estrutura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41045" y="1366242"/>
            <a:ext cx="370522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Sumário Proposto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41045" y="2107287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741045" y="2399348"/>
            <a:ext cx="648152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6" name="Text 4"/>
          <p:cNvSpPr/>
          <p:nvPr/>
        </p:nvSpPr>
        <p:spPr>
          <a:xfrm>
            <a:off x="741045" y="2537698"/>
            <a:ext cx="2315766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Introdução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41045" y="2938224"/>
            <a:ext cx="648152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Visão geral do HemoDoctor e seus objetivos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07831" y="2107287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07831" y="2399348"/>
            <a:ext cx="648152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0" name="Text 8"/>
          <p:cNvSpPr/>
          <p:nvPr/>
        </p:nvSpPr>
        <p:spPr>
          <a:xfrm>
            <a:off x="7407831" y="2537698"/>
            <a:ext cx="389215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Requisitos de Acesso e Segurança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407831" y="2938224"/>
            <a:ext cx="648152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Credenciais, MFA e políticas de segurança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41045" y="3558778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41045" y="3850838"/>
            <a:ext cx="648152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4" name="Text 12"/>
          <p:cNvSpPr/>
          <p:nvPr/>
        </p:nvSpPr>
        <p:spPr>
          <a:xfrm>
            <a:off x="741045" y="3989189"/>
            <a:ext cx="334994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de Usuários e Perfis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41045" y="4389715"/>
            <a:ext cx="648152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Gestão de usuários e permissões por perfil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407831" y="3558778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7407831" y="3850838"/>
            <a:ext cx="648152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18" name="Text 16"/>
          <p:cNvSpPr/>
          <p:nvPr/>
        </p:nvSpPr>
        <p:spPr>
          <a:xfrm>
            <a:off x="7407831" y="3989189"/>
            <a:ext cx="4518065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Cadastro de Pacientes e Consentimento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7407831" y="4389715"/>
            <a:ext cx="648152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 de pacientes e gestão de TCLE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41045" y="5010269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41045" y="5302329"/>
            <a:ext cx="648152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22" name="Text 20"/>
          <p:cNvSpPr/>
          <p:nvPr/>
        </p:nvSpPr>
        <p:spPr>
          <a:xfrm>
            <a:off x="741045" y="5440680"/>
            <a:ext cx="415456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Registro de Exames e Dados Clínicos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741045" y="5841206"/>
            <a:ext cx="648152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Entrada e atualização de dados laboratoriais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407831" y="5010269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7407831" y="5302329"/>
            <a:ext cx="648152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26" name="Text 24"/>
          <p:cNvSpPr/>
          <p:nvPr/>
        </p:nvSpPr>
        <p:spPr>
          <a:xfrm>
            <a:off x="7407831" y="5440680"/>
            <a:ext cx="4250769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Execução de Análises e Interpretação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407831" y="5841206"/>
            <a:ext cx="648152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executar análises e interpretar resultados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741045" y="6461760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07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741045" y="6753820"/>
            <a:ext cx="648152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30" name="Text 28"/>
          <p:cNvSpPr/>
          <p:nvPr/>
        </p:nvSpPr>
        <p:spPr>
          <a:xfrm>
            <a:off x="741045" y="6892171"/>
            <a:ext cx="24280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Relatórios e Auditoria</a:t>
            </a:r>
            <a:endParaRPr lang="en-US" sz="1800" dirty="0"/>
          </a:p>
        </p:txBody>
      </p:sp>
      <p:sp>
        <p:nvSpPr>
          <p:cNvPr id="31" name="Text 29"/>
          <p:cNvSpPr/>
          <p:nvPr/>
        </p:nvSpPr>
        <p:spPr>
          <a:xfrm>
            <a:off x="741045" y="7292697"/>
            <a:ext cx="648152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Geração de relatórios e consulta de logs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407831" y="6461760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08</a:t>
            </a:r>
            <a:endParaRPr lang="en-US" sz="1450" dirty="0"/>
          </a:p>
        </p:txBody>
      </p:sp>
      <p:sp>
        <p:nvSpPr>
          <p:cNvPr id="33" name="Shape 31"/>
          <p:cNvSpPr/>
          <p:nvPr/>
        </p:nvSpPr>
        <p:spPr>
          <a:xfrm>
            <a:off x="7407831" y="6753820"/>
            <a:ext cx="6481524" cy="22860"/>
          </a:xfrm>
          <a:prstGeom prst="rect">
            <a:avLst/>
          </a:prstGeom>
          <a:solidFill>
            <a:srgbClr val="172B50"/>
          </a:solidFill>
          <a:ln/>
        </p:spPr>
      </p:sp>
      <p:sp>
        <p:nvSpPr>
          <p:cNvPr id="34" name="Text 32"/>
          <p:cNvSpPr/>
          <p:nvPr/>
        </p:nvSpPr>
        <p:spPr>
          <a:xfrm>
            <a:off x="7407831" y="6892171"/>
            <a:ext cx="2315766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Suporte e Contato</a:t>
            </a:r>
            <a:endParaRPr lang="en-US" sz="1800" dirty="0"/>
          </a:p>
        </p:txBody>
      </p:sp>
      <p:sp>
        <p:nvSpPr>
          <p:cNvPr id="35" name="Text 33"/>
          <p:cNvSpPr/>
          <p:nvPr/>
        </p:nvSpPr>
        <p:spPr>
          <a:xfrm>
            <a:off x="7407831" y="7292697"/>
            <a:ext cx="648152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Canais de suporte, atualizações e contato</a:t>
            </a:r>
            <a:endParaRPr lang="en-US" sz="14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160" y="663773"/>
            <a:ext cx="6872407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Introdução e Login no Sistema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233160" y="1527334"/>
            <a:ext cx="4285774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Acesso ao HemoDoctor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6233160" y="2274094"/>
            <a:ext cx="7650480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HemoDoctor é um sistema de suporte à decisão clínica em onco-hematologia. Para acessar, utilize o endereço oficial fornecido pela sua instituição.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233160" y="3081338"/>
            <a:ext cx="420053" cy="420053"/>
          </a:xfrm>
          <a:prstGeom prst="roundRect">
            <a:avLst>
              <a:gd name="adj" fmla="val 1866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03169" y="3116342"/>
            <a:ext cx="28003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839903" y="3145512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Acesso Inicial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839903" y="3549134"/>
            <a:ext cx="704373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acesso requer credenciais válidas e autenticação multifator (MFA) obrigatória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33160" y="4221123"/>
            <a:ext cx="420053" cy="420053"/>
          </a:xfrm>
          <a:prstGeom prst="roundRect">
            <a:avLst>
              <a:gd name="adj" fmla="val 1866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03169" y="4256127"/>
            <a:ext cx="28003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39903" y="4285298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Painel Inicial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839903" y="4688919"/>
            <a:ext cx="7043738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Após login, visualize seus pacientes, alertas e atalhos para executar análises prognósticas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233160" y="5659517"/>
            <a:ext cx="420053" cy="420053"/>
          </a:xfrm>
          <a:prstGeom prst="roundRect">
            <a:avLst>
              <a:gd name="adj" fmla="val 1866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03169" y="5694521"/>
            <a:ext cx="28003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839903" y="5723692"/>
            <a:ext cx="2616875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Recuperação de Senha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6839903" y="6127313"/>
            <a:ext cx="704373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caso de esquecimento, utilize a função de recuperação segura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6233160" y="6799302"/>
            <a:ext cx="420053" cy="420053"/>
          </a:xfrm>
          <a:prstGeom prst="roundRect">
            <a:avLst>
              <a:gd name="adj" fmla="val 1866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303169" y="6834307"/>
            <a:ext cx="28003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6839903" y="6863477"/>
            <a:ext cx="2333863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Suporte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6839903" y="7267099"/>
            <a:ext cx="704373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 dúvidas de acesso, contate o Administrador da sua unidade</a:t>
            </a:r>
            <a:endParaRPr lang="en-US" sz="14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0500"/>
            <a:ext cx="822721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Observabilidade e Monitoramento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58233"/>
            <a:ext cx="496240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de Observabilidade</a:t>
            </a:r>
            <a:endParaRPr lang="en-US" sz="3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2023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961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OpenTelemetry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025384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Instrumentação distribuída para traces, métricas e logs correlacionados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144" y="2852023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35961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Prometheus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9144" y="4025384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Coleta e armazenamento de métricas de sistema e aplicação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57299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8014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Grafana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93790" y="6230660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Dashboards e alertas para monitoramento em tempo real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5057299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58014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Sentry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39144" y="6230660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Rastreamento de erros e performance monitoring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793790" y="677144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Correlação trace-id garante rastreabilidade completa das operações críticas do sistema.</a:t>
            </a:r>
            <a:endParaRPr lang="en-US" sz="15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514350"/>
            <a:ext cx="7647861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Estratégia de Backup e Recuperação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48070" y="1963579"/>
            <a:ext cx="7647861" cy="1504117"/>
          </a:xfrm>
          <a:prstGeom prst="roundRect">
            <a:avLst>
              <a:gd name="adj" fmla="val 5223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2618" y="2158127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RPO: 15 minutos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42618" y="2562582"/>
            <a:ext cx="725876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Point Objective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42618" y="2973943"/>
            <a:ext cx="725876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Perda máxima de dados aceitável em caso de falha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8070" y="3654623"/>
            <a:ext cx="7647861" cy="1504117"/>
          </a:xfrm>
          <a:prstGeom prst="roundRect">
            <a:avLst>
              <a:gd name="adj" fmla="val 5223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2618" y="3849172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RTO: 1 hora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942618" y="4253627"/>
            <a:ext cx="725876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Time Objective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942618" y="4664988"/>
            <a:ext cx="725876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 máximo para restauração completa do serviço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48070" y="5345668"/>
            <a:ext cx="7647861" cy="1092756"/>
          </a:xfrm>
          <a:prstGeom prst="roundRect">
            <a:avLst>
              <a:gd name="adj" fmla="val 718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2618" y="5540216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Backup Contínuo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942618" y="5944672"/>
            <a:ext cx="725876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Replicação em tempo real com verificação de integridade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748070" y="6625352"/>
            <a:ext cx="7647861" cy="1092756"/>
          </a:xfrm>
          <a:prstGeom prst="roundRect">
            <a:avLst>
              <a:gd name="adj" fmla="val 7189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42618" y="6819900"/>
            <a:ext cx="266450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Testes de Recuperação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942618" y="7224355"/>
            <a:ext cx="725876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Simulações mensais de cenários de disaster recovery</a:t>
            </a:r>
            <a:endParaRPr lang="en-US" sz="14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7804"/>
            <a:ext cx="823543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Gestão de Versões e Atualizações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4352806"/>
            <a:ext cx="13042821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4" name="Shape 2"/>
          <p:cNvSpPr/>
          <p:nvPr/>
        </p:nvSpPr>
        <p:spPr>
          <a:xfrm>
            <a:off x="3316486" y="3757493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5" name="Shape 3"/>
          <p:cNvSpPr/>
          <p:nvPr/>
        </p:nvSpPr>
        <p:spPr>
          <a:xfrm>
            <a:off x="3104674" y="412956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79088" y="416677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087404" y="24947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Desenvolvimento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2148" y="2923937"/>
            <a:ext cx="467153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branches com code review obrigatório e testes automatizados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974556" y="4352806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0" name="Shape 8"/>
          <p:cNvSpPr/>
          <p:nvPr/>
        </p:nvSpPr>
        <p:spPr>
          <a:xfrm>
            <a:off x="5762744" y="412956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837158" y="416677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4745593" y="51465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Homologação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3650218" y="5575816"/>
            <a:ext cx="467165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automático com testes de integração e validação clínica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632746" y="3757493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5" name="Shape 13"/>
          <p:cNvSpPr/>
          <p:nvPr/>
        </p:nvSpPr>
        <p:spPr>
          <a:xfrm>
            <a:off x="8420933" y="412956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95348" y="416677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403783" y="24947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Produção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6308408" y="2923937"/>
            <a:ext cx="467165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Blue/green deployment com canary releases e rollback automático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11290935" y="4352806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20" name="Shape 18"/>
          <p:cNvSpPr/>
          <p:nvPr/>
        </p:nvSpPr>
        <p:spPr>
          <a:xfrm>
            <a:off x="11079123" y="412956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11153537" y="416677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0061972" y="51465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Monitoramento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966597" y="5575816"/>
            <a:ext cx="467165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Observabilidade contínua com alertas e métricas de saúde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93790" y="64341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Versionamento semântico (SemVer) com changelog detalhado e comunicação prévia de mudanças críticas.</a:t>
            </a:r>
            <a:endParaRPr lang="en-US" sz="15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236" y="764143"/>
            <a:ext cx="7659529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Plano de Capacitação e Treinamento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927854" y="2480786"/>
            <a:ext cx="185499" cy="1087636"/>
          </a:xfrm>
          <a:prstGeom prst="roundRect">
            <a:avLst>
              <a:gd name="adj" fmla="val 4202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236" y="2358985"/>
            <a:ext cx="556736" cy="556736"/>
          </a:xfrm>
          <a:prstGeom prst="roundRect">
            <a:avLst>
              <a:gd name="adj" fmla="val 8212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20" y="2463403"/>
            <a:ext cx="278368" cy="3479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4471" y="2387918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Treinamento Inicial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484471" y="2789158"/>
            <a:ext cx="6917293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Sessões presenciais de 4 horas cobrindo funcionalidades básicas e fluxos principais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206222" y="4032409"/>
            <a:ext cx="185499" cy="834985"/>
          </a:xfrm>
          <a:prstGeom prst="roundRect">
            <a:avLst>
              <a:gd name="adj" fmla="val 4202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20604" y="3910608"/>
            <a:ext cx="556736" cy="556736"/>
          </a:xfrm>
          <a:prstGeom prst="roundRect">
            <a:avLst>
              <a:gd name="adj" fmla="val 8212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88" y="4015026"/>
            <a:ext cx="278368" cy="3479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62839" y="3939540"/>
            <a:ext cx="262782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Prática Supervisionada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762839" y="4340781"/>
            <a:ext cx="6638925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Período de 2 semanas com suporte técnico dedicado para primeiros casos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1484590" y="5331381"/>
            <a:ext cx="185499" cy="834985"/>
          </a:xfrm>
          <a:prstGeom prst="roundRect">
            <a:avLst>
              <a:gd name="adj" fmla="val 4202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298972" y="5209580"/>
            <a:ext cx="556736" cy="556736"/>
          </a:xfrm>
          <a:prstGeom prst="roundRect">
            <a:avLst>
              <a:gd name="adj" fmla="val 8212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156" y="5313998"/>
            <a:ext cx="278368" cy="34790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041208" y="5238512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Certificação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2041208" y="5639753"/>
            <a:ext cx="6360557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Avaliação prática com casos simulados para validar competência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1762958" y="6630353"/>
            <a:ext cx="185499" cy="834985"/>
          </a:xfrm>
          <a:prstGeom prst="roundRect">
            <a:avLst>
              <a:gd name="adj" fmla="val 42020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577340" y="6508552"/>
            <a:ext cx="556736" cy="556736"/>
          </a:xfrm>
          <a:prstGeom prst="roundRect">
            <a:avLst>
              <a:gd name="adj" fmla="val 82122"/>
            </a:avLst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2319576" y="6537484"/>
            <a:ext cx="2485787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Educação Continuada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2319576" y="6938724"/>
            <a:ext cx="608218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Webinars mensais sobre novas funcionalidades e melhores práticas</a:t>
            </a:r>
            <a:endParaRPr lang="en-US" sz="14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1086"/>
            <a:ext cx="66913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Métricas de Sucesso e KPIs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15%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050965" y="3090148"/>
            <a:ext cx="25602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Melhoria na Acurácia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519368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 de aumento na precisão diagnóstica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116467" y="218717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20%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413290" y="30901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Redução de Tempo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116467" y="3519368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Diminuição no tempo até decisão terapêutica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439144" y="2187178"/>
            <a:ext cx="3074670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30%</a:t>
            </a:r>
            <a:endParaRPr lang="en-US" sz="5150" dirty="0"/>
          </a:p>
        </p:txBody>
      </p:sp>
      <p:sp>
        <p:nvSpPr>
          <p:cNvPr id="10" name="Text 8"/>
          <p:cNvSpPr/>
          <p:nvPr/>
        </p:nvSpPr>
        <p:spPr>
          <a:xfrm>
            <a:off x="7735967" y="30901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Redução de Erros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39144" y="3519368"/>
            <a:ext cx="307467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Diminuição em erros de cálculo e omissões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0761821" y="2187178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95%</a:t>
            </a:r>
            <a:endParaRPr lang="en-US" sz="5150" dirty="0"/>
          </a:p>
        </p:txBody>
      </p:sp>
      <p:sp>
        <p:nvSpPr>
          <p:cNvPr id="13" name="Text 11"/>
          <p:cNvSpPr/>
          <p:nvPr/>
        </p:nvSpPr>
        <p:spPr>
          <a:xfrm>
            <a:off x="11053167" y="3090148"/>
            <a:ext cx="24919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Completude de Logs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761821" y="3519368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Eventos críticos registrados adequadamente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777746" y="4650462"/>
            <a:ext cx="30747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99.5%</a:t>
            </a:r>
            <a:endParaRPr lang="en-US" sz="5150" dirty="0"/>
          </a:p>
        </p:txBody>
      </p:sp>
      <p:sp>
        <p:nvSpPr>
          <p:cNvPr id="16" name="Text 14"/>
          <p:cNvSpPr/>
          <p:nvPr/>
        </p:nvSpPr>
        <p:spPr>
          <a:xfrm>
            <a:off x="6074688" y="555343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Disponibilidade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5777746" y="5982652"/>
            <a:ext cx="30747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SLA de disponibilidade do sistema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684097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Monitoramento contínuo através de dashboards em tempo real e relatórios mensais de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3414"/>
            <a:ext cx="73567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Roadmap de Desenvolvimento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303770" y="1660327"/>
            <a:ext cx="22860" cy="5925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4" name="Shape 2"/>
          <p:cNvSpPr/>
          <p:nvPr/>
        </p:nvSpPr>
        <p:spPr>
          <a:xfrm>
            <a:off x="6941225" y="1872139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5" name="Shape 3"/>
          <p:cNvSpPr/>
          <p:nvPr/>
        </p:nvSpPr>
        <p:spPr>
          <a:xfrm>
            <a:off x="7240786" y="1809155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72B50"/>
          </a:solidFill>
          <a:ln/>
        </p:spPr>
      </p:sp>
      <p:sp>
        <p:nvSpPr>
          <p:cNvPr id="6" name="Text 4"/>
          <p:cNvSpPr/>
          <p:nvPr/>
        </p:nvSpPr>
        <p:spPr>
          <a:xfrm>
            <a:off x="3708082" y="1728549"/>
            <a:ext cx="28133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1 - MVP (6 meses)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2157770"/>
            <a:ext cx="57276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Funcionalidades básicas: cadastro, análise prognóstica, alertas críticos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292340" y="3062764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9" name="Shape 7"/>
          <p:cNvSpPr/>
          <p:nvPr/>
        </p:nvSpPr>
        <p:spPr>
          <a:xfrm>
            <a:off x="7240786" y="2999780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72B50"/>
          </a:solidFill>
          <a:ln/>
        </p:spPr>
      </p:sp>
      <p:sp>
        <p:nvSpPr>
          <p:cNvPr id="10" name="Text 8"/>
          <p:cNvSpPr/>
          <p:nvPr/>
        </p:nvSpPr>
        <p:spPr>
          <a:xfrm>
            <a:off x="8108990" y="2919174"/>
            <a:ext cx="358759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2 - Integração (3 meses)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8108990" y="3348395"/>
            <a:ext cx="57276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Conectores LIS/RIS, importação automática de exames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41225" y="4089083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3" name="Shape 11"/>
          <p:cNvSpPr/>
          <p:nvPr/>
        </p:nvSpPr>
        <p:spPr>
          <a:xfrm>
            <a:off x="7240786" y="4026098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72B50"/>
          </a:solidFill>
          <a:ln/>
        </p:spPr>
      </p:sp>
      <p:sp>
        <p:nvSpPr>
          <p:cNvPr id="14" name="Text 12"/>
          <p:cNvSpPr/>
          <p:nvPr/>
        </p:nvSpPr>
        <p:spPr>
          <a:xfrm>
            <a:off x="2712720" y="3945493"/>
            <a:ext cx="38086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3 - IA Avançada (6 meses)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93790" y="4374713"/>
            <a:ext cx="57276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de machine learning, predição de resposta terapêutica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292340" y="5115520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17" name="Shape 15"/>
          <p:cNvSpPr/>
          <p:nvPr/>
        </p:nvSpPr>
        <p:spPr>
          <a:xfrm>
            <a:off x="7240786" y="5052536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72B50"/>
          </a:solidFill>
          <a:ln/>
        </p:spPr>
      </p:sp>
      <p:sp>
        <p:nvSpPr>
          <p:cNvPr id="18" name="Text 16"/>
          <p:cNvSpPr/>
          <p:nvPr/>
        </p:nvSpPr>
        <p:spPr>
          <a:xfrm>
            <a:off x="8108990" y="4971931"/>
            <a:ext cx="34837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4 - Expansão (9 meses)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8108990" y="5401151"/>
            <a:ext cx="57276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Novos tipos de câncer, pediatria, telemedicina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6941225" y="6141958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21" name="Shape 19"/>
          <p:cNvSpPr/>
          <p:nvPr/>
        </p:nvSpPr>
        <p:spPr>
          <a:xfrm>
            <a:off x="7240786" y="6078974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72B50"/>
          </a:solidFill>
          <a:ln/>
        </p:spPr>
      </p:sp>
      <p:sp>
        <p:nvSpPr>
          <p:cNvPr id="22" name="Text 20"/>
          <p:cNvSpPr/>
          <p:nvPr/>
        </p:nvSpPr>
        <p:spPr>
          <a:xfrm>
            <a:off x="3029545" y="5998369"/>
            <a:ext cx="349186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Fase 5 - Pesquisa (12 meses)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93790" y="6427589"/>
            <a:ext cx="57276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de ensaios clínicos, real-world evidence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396" y="475298"/>
            <a:ext cx="4772144" cy="540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Problema Clínico Atual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91396" y="1274683"/>
            <a:ext cx="7593092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Lacunas Identificadas em Onco-Hematologia</a:t>
            </a:r>
            <a:endParaRPr lang="en-US" sz="2700" dirty="0"/>
          </a:p>
        </p:txBody>
      </p:sp>
      <p:sp>
        <p:nvSpPr>
          <p:cNvPr id="5" name="Shape 2"/>
          <p:cNvSpPr/>
          <p:nvPr/>
        </p:nvSpPr>
        <p:spPr>
          <a:xfrm>
            <a:off x="691396" y="1966079"/>
            <a:ext cx="7761208" cy="1318141"/>
          </a:xfrm>
          <a:prstGeom prst="roundRect">
            <a:avLst>
              <a:gd name="adj" fmla="val 8324"/>
            </a:avLst>
          </a:prstGeom>
          <a:solidFill>
            <a:srgbClr val="FFFFFF"/>
          </a:solidFill>
          <a:ln w="22860">
            <a:solidFill>
              <a:srgbClr val="172B5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68536" y="1966079"/>
            <a:ext cx="91440" cy="1318141"/>
          </a:xfrm>
          <a:prstGeom prst="roundRect">
            <a:avLst>
              <a:gd name="adj" fmla="val 79403"/>
            </a:avLst>
          </a:prstGeom>
          <a:solidFill>
            <a:srgbClr val="172B50"/>
          </a:solidFill>
          <a:ln/>
        </p:spPr>
      </p:sp>
      <p:sp>
        <p:nvSpPr>
          <p:cNvPr id="7" name="Text 4"/>
          <p:cNvSpPr/>
          <p:nvPr/>
        </p:nvSpPr>
        <p:spPr>
          <a:xfrm>
            <a:off x="955596" y="2161699"/>
            <a:ext cx="2977515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Heterogeneidade de Acesso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55596" y="2535436"/>
            <a:ext cx="730138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Variação na experiência entre serviços impacta precocidade diagnóstica, estadiamento e indicação terapêutica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91396" y="3456980"/>
            <a:ext cx="7761208" cy="1318141"/>
          </a:xfrm>
          <a:prstGeom prst="roundRect">
            <a:avLst>
              <a:gd name="adj" fmla="val 8324"/>
            </a:avLst>
          </a:prstGeom>
          <a:solidFill>
            <a:srgbClr val="FFFFFF"/>
          </a:solidFill>
          <a:ln w="22860">
            <a:solidFill>
              <a:srgbClr val="172B5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68536" y="3456980"/>
            <a:ext cx="91440" cy="1318141"/>
          </a:xfrm>
          <a:prstGeom prst="roundRect">
            <a:avLst>
              <a:gd name="adj" fmla="val 79403"/>
            </a:avLst>
          </a:prstGeom>
          <a:solidFill>
            <a:srgbClr val="172B50"/>
          </a:solidFill>
          <a:ln/>
        </p:spPr>
      </p:sp>
      <p:sp>
        <p:nvSpPr>
          <p:cNvPr id="11" name="Text 8"/>
          <p:cNvSpPr/>
          <p:nvPr/>
        </p:nvSpPr>
        <p:spPr>
          <a:xfrm>
            <a:off x="955596" y="3652599"/>
            <a:ext cx="2560320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Fragmentação de Dados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55596" y="4026337"/>
            <a:ext cx="730138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Exames e laudos distribuídos em múltiplos sistemas; risco de perdas de informação e decisões tardias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91396" y="4947880"/>
            <a:ext cx="7761208" cy="1318141"/>
          </a:xfrm>
          <a:prstGeom prst="roundRect">
            <a:avLst>
              <a:gd name="adj" fmla="val 8324"/>
            </a:avLst>
          </a:prstGeom>
          <a:solidFill>
            <a:srgbClr val="FFFFFF"/>
          </a:solidFill>
          <a:ln w="22860">
            <a:solidFill>
              <a:srgbClr val="172B50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68536" y="4947880"/>
            <a:ext cx="91440" cy="1318141"/>
          </a:xfrm>
          <a:prstGeom prst="roundRect">
            <a:avLst>
              <a:gd name="adj" fmla="val 79403"/>
            </a:avLst>
          </a:prstGeom>
          <a:solidFill>
            <a:srgbClr val="172B50"/>
          </a:solidFill>
          <a:ln/>
        </p:spPr>
      </p:sp>
      <p:sp>
        <p:nvSpPr>
          <p:cNvPr id="15" name="Text 12"/>
          <p:cNvSpPr/>
          <p:nvPr/>
        </p:nvSpPr>
        <p:spPr>
          <a:xfrm>
            <a:off x="955596" y="5143500"/>
            <a:ext cx="2657594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Complexidade Crescente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955596" y="5517237"/>
            <a:ext cx="730138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Expansão de biomarcadores, protocolos, terapias-alvo e combinações; curva de atualização contínua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91396" y="6438781"/>
            <a:ext cx="7761208" cy="1318141"/>
          </a:xfrm>
          <a:prstGeom prst="roundRect">
            <a:avLst>
              <a:gd name="adj" fmla="val 8324"/>
            </a:avLst>
          </a:prstGeom>
          <a:solidFill>
            <a:srgbClr val="FFFFFF"/>
          </a:solidFill>
          <a:ln w="22860">
            <a:solidFill>
              <a:srgbClr val="172B50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68536" y="6438781"/>
            <a:ext cx="91440" cy="1318141"/>
          </a:xfrm>
          <a:prstGeom prst="roundRect">
            <a:avLst>
              <a:gd name="adj" fmla="val 79403"/>
            </a:avLst>
          </a:prstGeom>
          <a:solidFill>
            <a:srgbClr val="172B50"/>
          </a:solidFill>
          <a:ln/>
        </p:spPr>
      </p:sp>
      <p:sp>
        <p:nvSpPr>
          <p:cNvPr id="19" name="Text 16"/>
          <p:cNvSpPr/>
          <p:nvPr/>
        </p:nvSpPr>
        <p:spPr>
          <a:xfrm>
            <a:off x="955596" y="6634401"/>
            <a:ext cx="3024307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Tempo Assistencial Limitado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55596" y="7008138"/>
            <a:ext cx="7301389" cy="553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Pressão de volume com janelas estreitas para decisões críticas (linfomas agressivos, leucemias agudas)</a:t>
            </a:r>
            <a:endParaRPr lang="en-US" sz="13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751" y="461843"/>
            <a:ext cx="6124218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Conclusão e Próximos Passos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71751" y="1238369"/>
            <a:ext cx="8035528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Transformando o Cuidado em Onco-Hematologia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671751" y="1910001"/>
            <a:ext cx="13286899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HemoDoctor representa um avanço significativo no suporte à decisão clínica, combinando rigor regulatório, excelência técnica e foco na segurança do paciente.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2638901" y="3016925"/>
            <a:ext cx="209931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Conformidade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671751" y="3379946"/>
            <a:ext cx="406646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Aderência completa às normas ANVISA, ISO e LGPD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0028" y="2367558"/>
            <a:ext cx="4650343" cy="46503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92189" y="3016925"/>
            <a:ext cx="209931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Inovação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892189" y="3379946"/>
            <a:ext cx="406646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Tecnologia de ponta com foco em usabilidade e segurança</a:t>
            </a:r>
            <a:endParaRPr lang="en-US" sz="13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028" y="2367558"/>
            <a:ext cx="4650343" cy="4650343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447" y="3384709"/>
            <a:ext cx="251222" cy="31408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92189" y="5467945"/>
            <a:ext cx="209931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Excelência Clínica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9892189" y="5830967"/>
            <a:ext cx="406646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Melhoria demonstrável nos desfechos de pacientes</a:t>
            </a:r>
            <a:endParaRPr lang="en-US" sz="13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028" y="2367558"/>
            <a:ext cx="4650343" cy="4650343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0447" y="5686544"/>
            <a:ext cx="251222" cy="31408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638901" y="5467945"/>
            <a:ext cx="2099310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Escalabilidade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71751" y="5830967"/>
            <a:ext cx="406646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 preparada para crescimento e expansão</a:t>
            </a:r>
            <a:endParaRPr lang="en-US" sz="13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028" y="2367558"/>
            <a:ext cx="4650343" cy="465034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23568" y="7395567"/>
            <a:ext cx="13035082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o HemoDoctor, estamos construindo o futuro do cuidado oncológico, onde a tecnologia amplifica a expertise médica para salvar mais vidas.</a:t>
            </a:r>
            <a:endParaRPr lang="en-US" sz="1300" dirty="0"/>
          </a:p>
        </p:txBody>
      </p:sp>
      <p:sp>
        <p:nvSpPr>
          <p:cNvPr id="20" name="Shape 12"/>
          <p:cNvSpPr/>
          <p:nvPr/>
        </p:nvSpPr>
        <p:spPr>
          <a:xfrm>
            <a:off x="671751" y="7206734"/>
            <a:ext cx="22860" cy="646390"/>
          </a:xfrm>
          <a:prstGeom prst="rect">
            <a:avLst/>
          </a:prstGeom>
          <a:solidFill>
            <a:srgbClr val="172B50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404" y="390763"/>
            <a:ext cx="3552944" cy="444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População-Alvo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68404" y="1190030"/>
            <a:ext cx="233326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Usuários Profissionais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68404" y="1598414"/>
            <a:ext cx="657344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Médicos hematologistas e oncologistas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68404" y="1875473"/>
            <a:ext cx="657344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Equipes multiprofissionais (enfermeiros, farmacêuticos clínicos)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68404" y="2152531"/>
            <a:ext cx="657344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Profissionais em hospitais, clínicas e centros de pesquisa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6175" y="1207770"/>
            <a:ext cx="6573441" cy="657344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68404" y="8154114"/>
            <a:ext cx="2484001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População de Pacientes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68404" y="8633579"/>
            <a:ext cx="13493591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Adultos e, em protocolos específicos, adolescentes com suspeita ou diagnóstico confirmado de neoplasias hematológicas (LMA, LLA, LNH, MM, LCM, LDGCB), acompanhados em contextos ambulatoriais, hospitalares ou de pesquisa.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042" y="518874"/>
            <a:ext cx="6897529" cy="559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Análise de Benefícios vs Riscos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16042" y="1525667"/>
            <a:ext cx="284428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Benefícios Esperados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16042" y="2062758"/>
            <a:ext cx="402788" cy="402788"/>
          </a:xfrm>
          <a:prstGeom prst="roundRect">
            <a:avLst>
              <a:gd name="adj" fmla="val 18669"/>
            </a:avLst>
          </a:prstGeom>
          <a:solidFill>
            <a:srgbClr val="4190F8"/>
          </a:solidFill>
          <a:ln w="7620">
            <a:solidFill>
              <a:srgbClr val="2776D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97781" y="2124194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Melhor Acurácia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297781" y="2582942"/>
            <a:ext cx="5799058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Aplicação reprodutível de critérios clínicos e evidências para triagem, estadiamento e suporte terapêutico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16042" y="3513892"/>
            <a:ext cx="402788" cy="402788"/>
          </a:xfrm>
          <a:prstGeom prst="roundRect">
            <a:avLst>
              <a:gd name="adj" fmla="val 18669"/>
            </a:avLst>
          </a:prstGeom>
          <a:solidFill>
            <a:srgbClr val="4190F8"/>
          </a:solidFill>
          <a:ln w="7620">
            <a:solidFill>
              <a:srgbClr val="2776D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297781" y="3575328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Redução de Tempo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297781" y="4034076"/>
            <a:ext cx="5799058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Melhoria do fluxo assistencial com priorização de casos críticos e sinalização de alertas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16042" y="4965025"/>
            <a:ext cx="402788" cy="402788"/>
          </a:xfrm>
          <a:prstGeom prst="roundRect">
            <a:avLst>
              <a:gd name="adj" fmla="val 18669"/>
            </a:avLst>
          </a:prstGeom>
          <a:solidFill>
            <a:srgbClr val="4190F8"/>
          </a:solidFill>
          <a:ln w="7620">
            <a:solidFill>
              <a:srgbClr val="2776D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97781" y="5026462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Padronização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297781" y="5485209"/>
            <a:ext cx="5799058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Recomendações com trilhas de auditoria, versionamento de regras e justificativas interpretáveis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16042" y="6416159"/>
            <a:ext cx="402788" cy="402788"/>
          </a:xfrm>
          <a:prstGeom prst="roundRect">
            <a:avLst>
              <a:gd name="adj" fmla="val 18669"/>
            </a:avLst>
          </a:prstGeom>
          <a:solidFill>
            <a:srgbClr val="4190F8"/>
          </a:solidFill>
          <a:ln w="7620">
            <a:solidFill>
              <a:srgbClr val="2776D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297781" y="6477595"/>
            <a:ext cx="251531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 do Paciente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297781" y="6936343"/>
            <a:ext cx="5799058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 de erros de omissão e cálculos manuais (doses, ajustes por função renal/hepática)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41181" y="1525667"/>
            <a:ext cx="268545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Riscos e Mitigação</a:t>
            </a:r>
            <a:endParaRPr lang="en-US" sz="2100" dirty="0"/>
          </a:p>
        </p:txBody>
      </p:sp>
      <p:sp>
        <p:nvSpPr>
          <p:cNvPr id="17" name="Shape 15"/>
          <p:cNvSpPr/>
          <p:nvPr/>
        </p:nvSpPr>
        <p:spPr>
          <a:xfrm>
            <a:off x="7541181" y="2062758"/>
            <a:ext cx="6380798" cy="1435298"/>
          </a:xfrm>
          <a:prstGeom prst="roundRect">
            <a:avLst>
              <a:gd name="adj" fmla="val 5239"/>
            </a:avLst>
          </a:prstGeom>
          <a:solidFill>
            <a:srgbClr val="FFFFFF"/>
          </a:solidFill>
          <a:ln w="22860">
            <a:solidFill>
              <a:srgbClr val="A6653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742992" y="2264569"/>
            <a:ext cx="303526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Recomendação Inadequada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742992" y="2723317"/>
            <a:ext cx="5977176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Revisão clínica, explicabilidade, thresholds conservadores, verificação cruzada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541181" y="3677007"/>
            <a:ext cx="6380798" cy="1148834"/>
          </a:xfrm>
          <a:prstGeom prst="roundRect">
            <a:avLst>
              <a:gd name="adj" fmla="val 6545"/>
            </a:avLst>
          </a:prstGeom>
          <a:solidFill>
            <a:srgbClr val="FFFFFF"/>
          </a:solidFill>
          <a:ln w="22860">
            <a:solidFill>
              <a:srgbClr val="A6653A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742992" y="3878818"/>
            <a:ext cx="224409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Erros de Usabilidade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742992" y="4337566"/>
            <a:ext cx="597717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Validações, design centrado no usuário, treinamentos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541181" y="5004792"/>
            <a:ext cx="6380798" cy="1148834"/>
          </a:xfrm>
          <a:prstGeom prst="roundRect">
            <a:avLst>
              <a:gd name="adj" fmla="val 6545"/>
            </a:avLst>
          </a:prstGeom>
          <a:solidFill>
            <a:srgbClr val="FFFFFF"/>
          </a:solidFill>
          <a:ln w="22860">
            <a:solidFill>
              <a:srgbClr val="A6653A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742992" y="5206603"/>
            <a:ext cx="223789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Falhas de Software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742992" y="5665351"/>
            <a:ext cx="597717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Testes V&amp;V abrangentes, monitoramento, rollback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7541181" y="6332577"/>
            <a:ext cx="6380798" cy="1148834"/>
          </a:xfrm>
          <a:prstGeom prst="roundRect">
            <a:avLst>
              <a:gd name="adj" fmla="val 6545"/>
            </a:avLst>
          </a:prstGeom>
          <a:solidFill>
            <a:srgbClr val="FFFFFF"/>
          </a:solidFill>
          <a:ln w="22860">
            <a:solidFill>
              <a:srgbClr val="A6653A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742992" y="6534388"/>
            <a:ext cx="2565202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Privacidade/Segurança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742992" y="6993136"/>
            <a:ext cx="597717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Mitigação: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Criptografia, RBAC, logs imutáveis, gestão de incidentes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131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do Projeto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1939052"/>
            <a:ext cx="22860" cy="5269111"/>
          </a:xfrm>
          <a:prstGeom prst="roundRect">
            <a:avLst>
              <a:gd name="adj" fmla="val 364651"/>
            </a:avLst>
          </a:prstGeom>
          <a:solidFill>
            <a:srgbClr val="BDC7DA"/>
          </a:solidFill>
          <a:ln/>
        </p:spPr>
      </p:sp>
      <p:sp>
        <p:nvSpPr>
          <p:cNvPr id="5" name="Shape 2"/>
          <p:cNvSpPr/>
          <p:nvPr/>
        </p:nvSpPr>
        <p:spPr>
          <a:xfrm>
            <a:off x="816650" y="1939052"/>
            <a:ext cx="7556421" cy="2242661"/>
          </a:xfrm>
          <a:prstGeom prst="rect">
            <a:avLst/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5008" y="214503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Primários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15008" y="2636163"/>
            <a:ext cx="71520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Aumentar a acurácia de estadiamento ou classificação de risco em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 10–15%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 comparação ao padrão local sem suporte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15008" y="3340656"/>
            <a:ext cx="71520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Reduzir o tempo até a decisão terapêutica em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 20%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 cenários definidos (linfomas agressivos)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816650" y="4578548"/>
            <a:ext cx="7556421" cy="2629614"/>
          </a:xfrm>
          <a:prstGeom prst="rect">
            <a:avLst/>
          </a:prstGeom>
          <a:solidFill>
            <a:srgbClr val="D7E1F4"/>
          </a:solidFill>
          <a:ln w="7620">
            <a:solidFill>
              <a:srgbClr val="BDC7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15008" y="4784527"/>
            <a:ext cx="32870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Secundários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15008" y="5275659"/>
            <a:ext cx="71520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Reduzir erros de cálculo de dose e omissões de profilaxias em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 30%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nas coortes-alvo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15008" y="5980152"/>
            <a:ext cx="71520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Aumentar aderência a diretrizes (checklists automatizados) em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 20%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15008" y="6367105"/>
            <a:ext cx="71520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Melhorar completude de dados e capacidade de auditoria (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≥ 95%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eventos críticos logados)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856"/>
            <a:ext cx="607575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72B5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Conformidade com LGPD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54091" y="28753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Princípios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04580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Finalidade, adequação, necessidade, livre acesso, qualidade, transparência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766" y="3307854"/>
            <a:ext cx="296942" cy="371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5284" y="28753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Segurança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895284" y="3304580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Criptografia TLS 1.3, TDE/PG, RBAC com MFA, logs imutáveis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335" y="3307854"/>
            <a:ext cx="296942" cy="3711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5284" y="53067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Privacidade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895284" y="5735955"/>
            <a:ext cx="394132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Minimização de dados, pseudonimização, gestão de consentimento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6335" y="5567422"/>
            <a:ext cx="296942" cy="3711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54091" y="530673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1212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Governança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93790" y="5735955"/>
            <a:ext cx="394120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1212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DPIA, planos de resposta a incidentes, direitos do titular</a:t>
            </a:r>
            <a:endParaRPr lang="en-US" sz="15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4076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6766" y="5567422"/>
            <a:ext cx="296942" cy="3711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2025-09-19T20:09:17Z</dcterms:created>
  <dcterms:modified xsi:type="dcterms:W3CDTF">2025-09-19T20:09:17Z</dcterms:modified>
</cp:coreProperties>
</file>